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notesSlides/notesSlide1.xml" ContentType="application/vnd.openxmlformats-officedocument.presentationml.notesSl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drawings/drawing1.xml" ContentType="application/vnd.openxmlformats-officedocument.drawingml.chartshapes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charts/chart20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3.xml" ContentType="application/vnd.openxmlformats-officedocument.drawingml.chartshapes+xml"/>
  <Override PartName="/ppt/charts/chart21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4.xml" ContentType="application/vnd.openxmlformats-officedocument.drawingml.chartshapes+xml"/>
  <Override PartName="/ppt/charts/chart22.xml" ContentType="application/vnd.openxmlformats-officedocument.drawingml.chart+xml"/>
  <Override PartName="/ppt/drawings/drawing5.xml" ContentType="application/vnd.openxmlformats-officedocument.drawingml.chartshapes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6.xml" ContentType="application/vnd.openxmlformats-officedocument.drawingml.chartshapes+xml"/>
  <Override PartName="/ppt/charts/chart29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7.xml" ContentType="application/vnd.openxmlformats-officedocument.drawingml.chartshapes+xml"/>
  <Override PartName="/ppt/charts/chart30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8.xml" ContentType="application/vnd.openxmlformats-officedocument.drawingml.chartshapes+xml"/>
  <Override PartName="/ppt/charts/chart31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32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33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34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35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36.xml" ContentType="application/vnd.openxmlformats-officedocument.drawingml.chart+xml"/>
  <Override PartName="/ppt/drawings/drawing9.xml" ContentType="application/vnd.openxmlformats-officedocument.drawingml.chartshapes+xml"/>
  <Override PartName="/ppt/charts/chart37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drawings/drawing10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  <p:sldMasterId id="2147483660" r:id="rId2"/>
  </p:sldMasterIdLst>
  <p:notesMasterIdLst>
    <p:notesMasterId r:id="rId38"/>
  </p:notesMasterIdLst>
  <p:handoutMasterIdLst>
    <p:handoutMasterId r:id="rId39"/>
  </p:handoutMasterIdLst>
  <p:sldIdLst>
    <p:sldId id="452" r:id="rId3"/>
    <p:sldId id="517" r:id="rId4"/>
    <p:sldId id="501" r:id="rId5"/>
    <p:sldId id="518" r:id="rId6"/>
    <p:sldId id="519" r:id="rId7"/>
    <p:sldId id="454" r:id="rId8"/>
    <p:sldId id="520" r:id="rId9"/>
    <p:sldId id="477" r:id="rId10"/>
    <p:sldId id="478" r:id="rId11"/>
    <p:sldId id="479" r:id="rId12"/>
    <p:sldId id="504" r:id="rId13"/>
    <p:sldId id="505" r:id="rId14"/>
    <p:sldId id="480" r:id="rId15"/>
    <p:sldId id="484" r:id="rId16"/>
    <p:sldId id="485" r:id="rId17"/>
    <p:sldId id="481" r:id="rId18"/>
    <p:sldId id="506" r:id="rId19"/>
    <p:sldId id="488" r:id="rId20"/>
    <p:sldId id="508" r:id="rId21"/>
    <p:sldId id="510" r:id="rId22"/>
    <p:sldId id="512" r:id="rId23"/>
    <p:sldId id="513" r:id="rId24"/>
    <p:sldId id="514" r:id="rId25"/>
    <p:sldId id="515" r:id="rId26"/>
    <p:sldId id="521" r:id="rId27"/>
    <p:sldId id="516" r:id="rId28"/>
    <p:sldId id="522" r:id="rId29"/>
    <p:sldId id="523" r:id="rId30"/>
    <p:sldId id="524" r:id="rId31"/>
    <p:sldId id="525" r:id="rId32"/>
    <p:sldId id="526" r:id="rId33"/>
    <p:sldId id="527" r:id="rId34"/>
    <p:sldId id="489" r:id="rId35"/>
    <p:sldId id="491" r:id="rId36"/>
    <p:sldId id="492" r:id="rId3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8C00"/>
    <a:srgbClr val="BC8F00"/>
    <a:srgbClr val="3CB7BA"/>
    <a:srgbClr val="000066"/>
    <a:srgbClr val="FF0000"/>
    <a:srgbClr val="CE3232"/>
    <a:srgbClr val="B4C701"/>
    <a:srgbClr val="FE0E24"/>
    <a:srgbClr val="66330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7" autoAdjust="0"/>
    <p:restoredTop sz="99754" autoAdjust="0"/>
  </p:normalViewPr>
  <p:slideViewPr>
    <p:cSldViewPr>
      <p:cViewPr varScale="1">
        <p:scale>
          <a:sx n="107" d="100"/>
          <a:sy n="107" d="100"/>
        </p:scale>
        <p:origin x="7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38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5.xlsx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6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7.xlsx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8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9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3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0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4.xm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21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2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3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4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5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6.xlsx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7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6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8.xlsx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7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9.xlsx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8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0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1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2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3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4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3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package" Target="../embeddings/_____Microsoft_Excel35.xlsx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6.xlsx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chartUserShapes" Target="../drawings/drawing10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>
        <c:manualLayout>
          <c:layoutTarget val="inner"/>
          <c:xMode val="edge"/>
          <c:yMode val="edge"/>
          <c:x val="1.9614279767529705E-2"/>
          <c:y val="2.5457670289570373E-2"/>
          <c:w val="0.97601419195489958"/>
          <c:h val="0.922819591060767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invertIfNegative val="0"/>
          <c:dLbls>
            <c:dLbl>
              <c:idx val="0"/>
              <c:layout/>
              <c:numFmt formatCode="#,##0.00_ ;[Red]\-#,##0.00\ " sourceLinked="0"/>
              <c:spPr>
                <a:noFill/>
                <a:ln>
                  <a:noFill/>
                </a:ln>
                <a:effectLst/>
              </c:spPr>
              <c:txPr>
                <a:bodyPr rot="-5400000" vert="horz" wrap="square" lIns="38100" tIns="19050" rIns="38100" bIns="19050" anchor="ctr">
                  <a:spAutoFit/>
                </a:bodyPr>
                <a:lstStyle/>
                <a:p>
                  <a:pPr>
                    <a:defRPr>
                      <a:latin typeface="Century Gothic" panose="020B0502020202020204" pitchFamily="34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C1AD-462A-8B79-EC3938933287}"/>
                </c:ext>
              </c:extLst>
            </c:dLbl>
            <c:dLbl>
              <c:idx val="1"/>
              <c:layout/>
              <c:tx>
                <c:rich>
                  <a:bodyPr rot="-5400000" vert="horz" wrap="square" lIns="38100" tIns="19050" rIns="38100" bIns="19050" anchor="ctr">
                    <a:spAutoFit/>
                  </a:bodyPr>
                  <a:lstStyle/>
                  <a:p>
                    <a:pPr>
                      <a:defRPr>
                        <a:latin typeface="Century Gothic" panose="020B0502020202020204" pitchFamily="34" charset="0"/>
                        <a:cs typeface="Times New Roman" panose="02020603050405020304" pitchFamily="18" charset="0"/>
                      </a:defRPr>
                    </a:pPr>
                    <a:r>
                      <a:rPr lang="en-US" dirty="0" smtClean="0">
                        <a:latin typeface="Century Gothic" panose="020B0502020202020204" pitchFamily="34" charset="0"/>
                        <a:cs typeface="Times New Roman" panose="02020603050405020304" pitchFamily="18" charset="0"/>
                      </a:rPr>
                      <a:t>3 468 541,06</a:t>
                    </a:r>
                  </a:p>
                </c:rich>
              </c:tx>
              <c:numFmt formatCode="#,##0.00_ ;[Red]\-#,##0.00\ " sourceLinked="0"/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C1AD-462A-8B79-EC3938933287}"/>
                </c:ext>
              </c:extLst>
            </c:dLbl>
            <c:dLbl>
              <c:idx val="2"/>
              <c:layout/>
              <c:numFmt formatCode="#,##0.00_ ;[Red]\-#,##0.00\ " sourceLinked="0"/>
              <c:spPr>
                <a:noFill/>
                <a:ln>
                  <a:noFill/>
                </a:ln>
                <a:effectLst/>
              </c:spPr>
              <c:txPr>
                <a:bodyPr rot="-5400000" vert="horz" wrap="square" lIns="38100" tIns="19050" rIns="38100" bIns="19050" anchor="ctr">
                  <a:spAutoFit/>
                </a:bodyPr>
                <a:lstStyle/>
                <a:p>
                  <a:pPr>
                    <a:defRPr>
                      <a:latin typeface="Century Gothic" panose="020B0502020202020204" pitchFamily="34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C1AD-462A-8B79-EC3938933287}"/>
                </c:ext>
              </c:extLst>
            </c:dLbl>
            <c:numFmt formatCode="#,##0.00_ ;[Red]\-#,##0.00\ 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latin typeface="Century Gothic" panose="020B0502020202020204" pitchFamily="34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год (отчет)</c:v>
                </c:pt>
                <c:pt idx="1">
                  <c:v>2019 год (план)</c:v>
                </c:pt>
                <c:pt idx="2">
                  <c:v>2019 год (отчет)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3169880.2</c:v>
                </c:pt>
                <c:pt idx="1">
                  <c:v>3468541.1</c:v>
                </c:pt>
                <c:pt idx="2">
                  <c:v>3405891.02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AD-462A-8B79-EC393893328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000066"/>
            </a:solidFill>
          </c:spPr>
          <c:invertIfNegative val="0"/>
          <c:dLbls>
            <c:numFmt formatCode="#,##0.00_ ;[Red]\-#,##0.00\ " sourceLinked="0"/>
            <c:spPr>
              <a:noFill/>
              <a:ln>
                <a:noFill/>
              </a:ln>
              <a:effectLst/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  <a:latin typeface="Century Gothic" panose="020B0502020202020204" pitchFamily="34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год (отчет)</c:v>
                </c:pt>
                <c:pt idx="1">
                  <c:v>2019 год (план)</c:v>
                </c:pt>
                <c:pt idx="2">
                  <c:v>2019 год (отчет)</c:v>
                </c:pt>
              </c:strCache>
            </c:strRef>
          </c:cat>
          <c:val>
            <c:numRef>
              <c:f>Лист1!$C$2:$C$4</c:f>
              <c:numCache>
                <c:formatCode>#\ ##0.0</c:formatCode>
                <c:ptCount val="3"/>
                <c:pt idx="0">
                  <c:v>3174279.5</c:v>
                </c:pt>
                <c:pt idx="1">
                  <c:v>3568373.53</c:v>
                </c:pt>
                <c:pt idx="2">
                  <c:v>3406098.88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1AD-462A-8B79-EC393893328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</c:v>
                </c:pt>
              </c:strCache>
            </c:strRef>
          </c:tx>
          <c:spPr>
            <a:solidFill>
              <a:srgbClr val="EE1726"/>
            </a:solidFill>
          </c:spPr>
          <c:invertIfNegative val="1"/>
          <c:dPt>
            <c:idx val="0"/>
            <c:invertIfNegative val="1"/>
            <c:bubble3D val="0"/>
            <c:spPr>
              <a:solidFill>
                <a:schemeClr val="accent6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4-C1AD-462A-8B79-EC393893328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6-C1AD-462A-8B79-EC393893328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8-C1AD-462A-8B79-EC3938933287}"/>
              </c:ext>
            </c:extLst>
          </c:dPt>
          <c:dLbls>
            <c:dLbl>
              <c:idx val="0"/>
              <c:layout>
                <c:manualLayout>
                  <c:x val="-2.9143694015996446E-3"/>
                  <c:y val="0.1612533132224166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C1AD-462A-8B79-EC3938933287}"/>
                </c:ext>
              </c:extLst>
            </c:dLbl>
            <c:dLbl>
              <c:idx val="1"/>
              <c:layout>
                <c:manualLayout>
                  <c:x val="-7.2859235039991112E-3"/>
                  <c:y val="0.1429982482803824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C1AD-462A-8B79-EC3938933287}"/>
                </c:ext>
              </c:extLst>
            </c:dLbl>
            <c:dLbl>
              <c:idx val="2"/>
              <c:layout>
                <c:manualLayout>
                  <c:x val="0"/>
                  <c:y val="0.1703806061256524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C1AD-462A-8B79-EC3938933287}"/>
                </c:ext>
              </c:extLst>
            </c:dLbl>
            <c:numFmt formatCode="#,##0.00_ ;[Red]\-#,##0.00\ " sourceLinked="0"/>
            <c:spPr>
              <a:noFill/>
              <a:ln>
                <a:noFill/>
              </a:ln>
              <a:effectLst/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>
                  <a:defRPr>
                    <a:latin typeface="Century Gothic" panose="020B0502020202020204" pitchFamily="34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год (отчет)</c:v>
                </c:pt>
                <c:pt idx="1">
                  <c:v>2019 год (план)</c:v>
                </c:pt>
                <c:pt idx="2">
                  <c:v>2019 год (отчет)</c:v>
                </c:pt>
              </c:strCache>
            </c:strRef>
          </c:cat>
          <c:val>
            <c:numRef>
              <c:f>Лист1!$D$2:$D$4</c:f>
              <c:numCache>
                <c:formatCode>#\ ##0.0</c:formatCode>
                <c:ptCount val="3"/>
                <c:pt idx="0">
                  <c:v>-4399.2999999998137</c:v>
                </c:pt>
                <c:pt idx="1">
                  <c:v>-99832.429999999702</c:v>
                </c:pt>
                <c:pt idx="2">
                  <c:v>-207.85999999986961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9-C1AD-462A-8B79-EC39389332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overlap val="-3"/>
        <c:axId val="47266048"/>
        <c:axId val="47271936"/>
      </c:barChart>
      <c:catAx>
        <c:axId val="47266048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one"/>
        <c:crossAx val="47271936"/>
        <c:crosses val="autoZero"/>
        <c:auto val="1"/>
        <c:lblAlgn val="ctr"/>
        <c:lblOffset val="100"/>
        <c:noMultiLvlLbl val="0"/>
      </c:catAx>
      <c:valAx>
        <c:axId val="47271936"/>
        <c:scaling>
          <c:orientation val="minMax"/>
        </c:scaling>
        <c:delete val="1"/>
        <c:axPos val="l"/>
        <c:numFmt formatCode="#\ ##0.0" sourceLinked="1"/>
        <c:majorTickMark val="none"/>
        <c:minorTickMark val="none"/>
        <c:tickLblPos val="none"/>
        <c:crossAx val="47266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53411159443823E-2"/>
          <c:y val="0"/>
          <c:w val="0.92437485578525458"/>
          <c:h val="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c:spPr>
          <c:dPt>
            <c:idx val="2"/>
            <c:bubble3D val="0"/>
            <c:spPr>
              <a:solidFill>
                <a:srgbClr val="92D05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D64B-43A5-85CF-0669E84DEF29}"/>
              </c:ext>
            </c:extLst>
          </c:dPt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Ненгалоговые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21.9</c:v>
                </c:pt>
                <c:pt idx="1">
                  <c:v>2.9</c:v>
                </c:pt>
                <c:pt idx="2">
                  <c:v>75.7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4B-43A5-85CF-0669E84DEF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878832907454814E-3"/>
          <c:y val="7.0001481316890931E-3"/>
          <c:w val="0.92437485578525458"/>
          <c:h val="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AC57-4FF5-9140-B7556416ED75}"/>
              </c:ext>
            </c:extLst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AC57-4FF5-9140-B7556416ED75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AC57-4FF5-9140-B7556416ED75}"/>
              </c:ext>
            </c:extLst>
          </c:dPt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Ненгалоговые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21.9</c:v>
                </c:pt>
                <c:pt idx="1">
                  <c:v>3</c:v>
                </c:pt>
                <c:pt idx="2">
                  <c:v>75.099999999999994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C57-4FF5-9140-B7556416ED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188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4518628995518047E-2"/>
          <c:y val="9.0683681927898564E-4"/>
          <c:w val="0.98548137100448197"/>
          <c:h val="0.9965166916807531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0-F9EA-4C0F-9F7C-2E4FC7E52450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</c:spPr>
            <c:extLst>
              <c:ext xmlns:c16="http://schemas.microsoft.com/office/drawing/2014/chart" uri="{C3380CC4-5D6E-409C-BE32-E72D297353CC}">
                <c16:uniqueId val="{00000001-F9EA-4C0F-9F7C-2E4FC7E52450}"/>
              </c:ext>
            </c:extLst>
          </c:dPt>
          <c:dPt>
            <c:idx val="2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2-F9EA-4C0F-9F7C-2E4FC7E5245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3-F9EA-4C0F-9F7C-2E4FC7E52450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4-F9EA-4C0F-9F7C-2E4FC7E52450}"/>
              </c:ext>
            </c:extLst>
          </c:dPt>
          <c:dPt>
            <c:idx val="5"/>
            <c:bubble3D val="0"/>
            <c:spPr>
              <a:solidFill>
                <a:srgbClr val="663300"/>
              </a:solidFill>
            </c:spPr>
            <c:extLst>
              <c:ext xmlns:c16="http://schemas.microsoft.com/office/drawing/2014/chart" uri="{C3380CC4-5D6E-409C-BE32-E72D297353CC}">
                <c16:uniqueId val="{00000005-F9EA-4C0F-9F7C-2E4FC7E52450}"/>
              </c:ext>
            </c:extLst>
          </c:dPt>
          <c:dPt>
            <c:idx val="6"/>
            <c:bubble3D val="0"/>
            <c:spPr>
              <a:solidFill>
                <a:schemeClr val="accent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6-F9EA-4C0F-9F7C-2E4FC7E52450}"/>
              </c:ext>
            </c:extLst>
          </c:dPt>
          <c:dPt>
            <c:idx val="7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7-F9EA-4C0F-9F7C-2E4FC7E52450}"/>
              </c:ext>
            </c:extLst>
          </c:dPt>
          <c:dPt>
            <c:idx val="8"/>
            <c:bubble3D val="0"/>
            <c:spPr>
              <a:solidFill>
                <a:schemeClr val="accent3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8-F9EA-4C0F-9F7C-2E4FC7E52450}"/>
              </c:ext>
            </c:extLst>
          </c:dPt>
          <c:dLbls>
            <c:dLbl>
              <c:idx val="0"/>
              <c:layout>
                <c:manualLayout>
                  <c:x val="0.12309875096487263"/>
                  <c:y val="0.1658787127055750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60%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F9EA-4C0F-9F7C-2E4FC7E52450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9EA-4C0F-9F7C-2E4FC7E52450}"/>
                </c:ext>
              </c:extLst>
            </c:dLbl>
            <c:dLbl>
              <c:idx val="7"/>
              <c:layout>
                <c:manualLayout>
                  <c:x val="6.0172057288437929E-3"/>
                  <c:y val="-2.576471499965092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F9EA-4C0F-9F7C-2E4FC7E52450}"/>
                </c:ext>
              </c:extLst>
            </c:dLbl>
            <c:dLbl>
              <c:idx val="8"/>
              <c:layout>
                <c:manualLayout>
                  <c:x val="-1.0105575154988652E-2"/>
                  <c:y val="-7.833163123916929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F9EA-4C0F-9F7C-2E4FC7E5245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Лист1!$B$2:$B$10</c:f>
              <c:numCache>
                <c:formatCode>#,##0</c:formatCode>
                <c:ptCount val="9"/>
                <c:pt idx="0">
                  <c:v>507876.6</c:v>
                </c:pt>
                <c:pt idx="1">
                  <c:v>6206.3</c:v>
                </c:pt>
                <c:pt idx="2">
                  <c:v>88789.4</c:v>
                </c:pt>
                <c:pt idx="3">
                  <c:v>106176</c:v>
                </c:pt>
                <c:pt idx="4">
                  <c:v>37653.199999999997</c:v>
                </c:pt>
                <c:pt idx="5">
                  <c:v>30467.1</c:v>
                </c:pt>
                <c:pt idx="6">
                  <c:v>32408.3</c:v>
                </c:pt>
                <c:pt idx="7">
                  <c:v>11259.4</c:v>
                </c:pt>
                <c:pt idx="8">
                  <c:v>2264.6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9EA-4C0F-9F7C-2E4FC7E5245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7.7096500947825858E-2"/>
          <c:y val="2.7599813805077058E-2"/>
          <c:w val="0.92592557466515168"/>
          <c:h val="0.796403245518183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dLbl>
              <c:idx val="0"/>
              <c:layout>
                <c:manualLayout>
                  <c:x val="4.4076826487002892E-3"/>
                  <c:y val="0.222814253393073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032C-406E-AAA7-892CC02315C0}"/>
                </c:ext>
              </c:extLst>
            </c:dLbl>
            <c:dLbl>
              <c:idx val="1"/>
              <c:layout>
                <c:manualLayout>
                  <c:x val="0"/>
                  <c:y val="0.196740245017288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032C-406E-AAA7-892CC02315C0}"/>
                </c:ext>
              </c:extLst>
            </c:dLbl>
            <c:dLbl>
              <c:idx val="2"/>
              <c:layout>
                <c:manualLayout>
                  <c:x val="1.4692275495667693E-3"/>
                  <c:y val="0.251258626166657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032C-406E-AAA7-892CC02315C0}"/>
                </c:ext>
              </c:extLst>
            </c:dLbl>
            <c:dLbl>
              <c:idx val="3"/>
              <c:layout>
                <c:manualLayout>
                  <c:x val="-1.4692275495667693E-3"/>
                  <c:y val="0.274962270144646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032C-406E-AAA7-892CC02315C0}"/>
                </c:ext>
              </c:extLst>
            </c:dLbl>
            <c:dLbl>
              <c:idx val="4"/>
              <c:layout>
                <c:manualLayout>
                  <c:x val="0"/>
                  <c:y val="0.28444372773583915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849,7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032C-406E-AAA7-892CC02315C0}"/>
                </c:ext>
              </c:extLst>
            </c:dLbl>
            <c:dLbl>
              <c:idx val="5"/>
              <c:layout>
                <c:manualLayout>
                  <c:x val="2.9384550991335191E-3"/>
                  <c:y val="0.237036439779866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032C-406E-AAA7-892CC02315C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Факт 2015 год</c:v>
                </c:pt>
                <c:pt idx="1">
                  <c:v>Факт 2016 год</c:v>
                </c:pt>
                <c:pt idx="2">
                  <c:v>Факт 2017 год</c:v>
                </c:pt>
                <c:pt idx="3">
                  <c:v>Факт 2018 год</c:v>
                </c:pt>
                <c:pt idx="4">
                  <c:v>Факт 2019 год</c:v>
                </c:pt>
                <c:pt idx="5">
                  <c:v>План на 2020 год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682.9</c:v>
                </c:pt>
                <c:pt idx="1">
                  <c:v>683.2</c:v>
                </c:pt>
                <c:pt idx="2">
                  <c:v>730.5</c:v>
                </c:pt>
                <c:pt idx="3">
                  <c:v>796.2</c:v>
                </c:pt>
                <c:pt idx="4">
                  <c:v>849.6</c:v>
                </c:pt>
                <c:pt idx="5">
                  <c:v>886.4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782-4045-A492-4FF8BC16BA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9"/>
        <c:axId val="99489280"/>
        <c:axId val="99490816"/>
      </c:barChart>
      <c:catAx>
        <c:axId val="99489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chemeClr val="tx1"/>
                </a:solidFill>
                <a:latin typeface="Century Gothic" pitchFamily="34" charset="0"/>
              </a:defRPr>
            </a:pPr>
            <a:endParaRPr lang="ru-RU"/>
          </a:p>
        </c:txPr>
        <c:crossAx val="99490816"/>
        <c:crosses val="autoZero"/>
        <c:auto val="1"/>
        <c:lblAlgn val="ctr"/>
        <c:lblOffset val="100"/>
        <c:noMultiLvlLbl val="0"/>
      </c:catAx>
      <c:valAx>
        <c:axId val="99490816"/>
        <c:scaling>
          <c:orientation val="minMax"/>
          <c:max val="900"/>
          <c:min val="50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231D4C"/>
                </a:solidFill>
                <a:latin typeface="Century Gothic" pitchFamily="34" charset="0"/>
              </a:defRPr>
            </a:pPr>
            <a:endParaRPr lang="ru-RU"/>
          </a:p>
        </c:txPr>
        <c:crossAx val="99489280"/>
        <c:crosses val="autoZero"/>
        <c:crossBetween val="between"/>
        <c:majorUnit val="100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718054475428924E-2"/>
          <c:y val="0.10634775148440299"/>
          <c:w val="0.91981576699811163"/>
          <c:h val="0.8919425619375449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8"/>
          <c:dPt>
            <c:idx val="2"/>
            <c:bubble3D val="0"/>
            <c:explosion val="26"/>
            <c:extLst>
              <c:ext xmlns:c16="http://schemas.microsoft.com/office/drawing/2014/chart" uri="{C3380CC4-5D6E-409C-BE32-E72D297353CC}">
                <c16:uniqueId val="{00000000-1D2B-46A7-88C0-D306DAE13B85}"/>
              </c:ext>
            </c:extLst>
          </c:dPt>
          <c:dPt>
            <c:idx val="3"/>
            <c:bubble3D val="0"/>
            <c:explosion val="21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1D2B-46A7-88C0-D306DAE13B85}"/>
              </c:ext>
            </c:extLst>
          </c:dPt>
          <c:dLbls>
            <c:dLbl>
              <c:idx val="1"/>
              <c:layout>
                <c:manualLayout>
                  <c:x val="-2.2835812307603891E-2"/>
                  <c:y val="0.15384507706521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410440461463219"/>
                      <c:h val="0.1777765334975783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1D2B-46A7-88C0-D306DAE13B85}"/>
                </c:ext>
              </c:extLst>
            </c:dLbl>
            <c:dLbl>
              <c:idx val="2"/>
              <c:layout>
                <c:manualLayout>
                  <c:x val="5.68467878906651E-2"/>
                  <c:y val="3.624067776899603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1D2B-46A7-88C0-D306DAE13B85}"/>
                </c:ext>
              </c:extLst>
            </c:dLbl>
            <c:dLbl>
              <c:idx val="3"/>
              <c:layout>
                <c:manualLayout>
                  <c:x val="-0.1508934736327282"/>
                  <c:y val="6.153803082608480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D2B-46A7-88C0-D306DAE13B85}"/>
                </c:ext>
              </c:extLst>
            </c:dLbl>
            <c:dLbl>
              <c:idx val="4"/>
              <c:layout>
                <c:manualLayout>
                  <c:x val="-3.6743602562679348E-2"/>
                  <c:y val="-0.1437083122451417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D2B-46A7-88C0-D306DAE13B85}"/>
                </c:ext>
              </c:extLst>
            </c:dLbl>
            <c:dLbl>
              <c:idx val="5"/>
              <c:layout>
                <c:manualLayout>
                  <c:x val="-7.3487205125356524E-3"/>
                  <c:y val="-0.1437083122451417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D2B-46A7-88C0-D306DAE13B85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D2B-46A7-88C0-D306DAE13B8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МБТ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41123.1</c:v>
                </c:pt>
                <c:pt idx="1">
                  <c:v>193346.55</c:v>
                </c:pt>
                <c:pt idx="2">
                  <c:v>1779365.4979999999</c:v>
                </c:pt>
                <c:pt idx="3" formatCode="General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D2B-46A7-88C0-D306DAE13B8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718054475428924E-2"/>
          <c:y val="0.10634775148440299"/>
          <c:w val="0.91981576699811163"/>
          <c:h val="0.8919425619375449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8"/>
          <c:dPt>
            <c:idx val="3"/>
            <c:bubble3D val="0"/>
            <c:explosion val="12"/>
            <c:spPr>
              <a:solidFill>
                <a:schemeClr val="bg2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0-3CF2-474E-8B3F-4CA419D293ED}"/>
              </c:ext>
            </c:extLst>
          </c:dPt>
          <c:dLbls>
            <c:dLbl>
              <c:idx val="3"/>
              <c:layout>
                <c:manualLayout>
                  <c:x val="2.5805897969294139E-2"/>
                  <c:y val="-0.1951848509842854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CF2-474E-8B3F-4CA419D293E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МБТ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52317</c:v>
                </c:pt>
                <c:pt idx="1">
                  <c:v>293476.56</c:v>
                </c:pt>
                <c:pt idx="2">
                  <c:v>2014152.4</c:v>
                </c:pt>
                <c:pt idx="3" formatCode="General">
                  <c:v>197860.4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CF2-474E-8B3F-4CA419D293ED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718054475428924E-2"/>
          <c:y val="0.10634775148440299"/>
          <c:w val="0.91981576699811163"/>
          <c:h val="0.8919425619375449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17"/>
            <c:extLst>
              <c:ext xmlns:c16="http://schemas.microsoft.com/office/drawing/2014/chart" uri="{C3380CC4-5D6E-409C-BE32-E72D297353CC}">
                <c16:uniqueId val="{00000002-BBE0-4E72-AD64-1EA6ACC5DB96}"/>
              </c:ext>
            </c:extLst>
          </c:dPt>
          <c:dPt>
            <c:idx val="1"/>
            <c:bubble3D val="0"/>
            <c:explosion val="10"/>
            <c:extLst>
              <c:ext xmlns:c16="http://schemas.microsoft.com/office/drawing/2014/chart" uri="{C3380CC4-5D6E-409C-BE32-E72D297353CC}">
                <c16:uniqueId val="{00000003-BBE0-4E72-AD64-1EA6ACC5DB96}"/>
              </c:ext>
            </c:extLst>
          </c:dPt>
          <c:dPt>
            <c:idx val="3"/>
            <c:bubble3D val="0"/>
            <c:explosion val="4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0-E278-4FB1-85CA-45404AFCDE6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МБТ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331860.09999999998</c:v>
                </c:pt>
                <c:pt idx="1">
                  <c:v>223364.17142999999</c:v>
                </c:pt>
                <c:pt idx="2">
                  <c:v>1837915.4487600001</c:v>
                </c:pt>
                <c:pt idx="3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278-4FB1-85CA-45404AFCDE6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35934264256857E-2"/>
          <c:y val="0.12214829433559546"/>
          <c:w val="0.85920477908048465"/>
          <c:h val="0.746406131107111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2018 год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numFmt formatCode="#,##0.0_ ;[Red]\-#,##0.0\ " sourceLinked="0"/>
            <c:spPr>
              <a:noFill/>
              <a:ln>
                <a:noFill/>
              </a:ln>
              <a:effectLst/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>
                  <a:defRPr>
                    <a:latin typeface="Century Gothic" panose="020B0502020202020204" pitchFamily="34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Sheet1!$B$1:$E$1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МБТ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331.9</c:v>
                </c:pt>
                <c:pt idx="1">
                  <c:v>223.4</c:v>
                </c:pt>
                <c:pt idx="2">
                  <c:v>1837.9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39B-42DA-BA98-E70B9A010B9C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2">
                <a:alpha val="94000"/>
              </a:schemeClr>
            </a:solidFill>
          </c:spPr>
          <c:invertIfNegative val="0"/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B39B-42DA-BA98-E70B9A010B9C}"/>
              </c:ext>
            </c:extLst>
          </c:dPt>
          <c:dLbls>
            <c:dLbl>
              <c:idx val="1"/>
              <c:layout>
                <c:manualLayout>
                  <c:x val="4.4551305212923668E-3"/>
                  <c:y val="0.114095387170087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68C0-4160-A735-FFD9E434648F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39B-42DA-BA98-E70B9A010B9C}"/>
                </c:ext>
              </c:extLst>
            </c:dLbl>
            <c:dLbl>
              <c:idx val="3"/>
              <c:layout>
                <c:manualLayout>
                  <c:x val="0"/>
                  <c:y val="7.4294670715405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68C0-4160-A735-FFD9E434648F}"/>
                </c:ext>
              </c:extLst>
            </c:dLbl>
            <c:numFmt formatCode="#,##0.0_ ;[Red]\-#,##0.0\ " sourceLinked="0"/>
            <c:spPr>
              <a:noFill/>
              <a:ln>
                <a:noFill/>
              </a:ln>
              <a:effectLst/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>
                  <a:defRPr>
                    <a:latin typeface="Century Gothic" panose="020B0502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Sheet1!$B$1:$E$1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МБТ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52.317</c:v>
                </c:pt>
                <c:pt idx="1">
                  <c:v>293.476</c:v>
                </c:pt>
                <c:pt idx="2">
                  <c:v>2014.152</c:v>
                </c:pt>
                <c:pt idx="3">
                  <c:v>197.86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39B-42DA-BA98-E70B9A010B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343808"/>
        <c:axId val="102345344"/>
      </c:barChart>
      <c:catAx>
        <c:axId val="102343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>
                <a:latin typeface="Century Gothic" pitchFamily="34" charset="0"/>
              </a:defRPr>
            </a:pPr>
            <a:endParaRPr lang="ru-RU"/>
          </a:p>
        </c:txPr>
        <c:crossAx val="10234534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2345344"/>
        <c:scaling>
          <c:orientation val="minMax"/>
          <c:max val="18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>
                <a:latin typeface="Century Gothic" pitchFamily="34" charset="0"/>
              </a:defRPr>
            </a:pPr>
            <a:endParaRPr lang="ru-RU"/>
          </a:p>
        </c:txPr>
        <c:crossAx val="102343808"/>
        <c:crosses val="autoZero"/>
        <c:crossBetween val="between"/>
        <c:majorUnit val="40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957810657854292E-2"/>
          <c:y val="7.2686469207278503E-2"/>
          <c:w val="0.94132658560324856"/>
          <c:h val="0.760860131585694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231D4C"/>
            </a:solidFill>
          </c:spPr>
          <c:invertIfNegative val="0"/>
          <c:dLbls>
            <c:numFmt formatCode="#,##0.0_ ;[Red]\-#,##0.0\ " sourceLinked="0"/>
            <c:spPr>
              <a:noFill/>
              <a:ln>
                <a:noFill/>
              </a:ln>
              <a:effectLst/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  <a:latin typeface="Century Gothic" panose="020B0502020202020204" pitchFamily="34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#,##0.00">
                  <c:v>2722327.4109999998</c:v>
                </c:pt>
                <c:pt idx="1">
                  <c:v>3174279.4841999998</c:v>
                </c:pt>
                <c:pt idx="2" formatCode="#,##0.00">
                  <c:v>3406098.8817799999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206-476C-9365-A4F4B55A91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101481472"/>
        <c:axId val="101483264"/>
      </c:barChart>
      <c:catAx>
        <c:axId val="1014814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Century Gothic" pitchFamily="34" charset="0"/>
              </a:defRPr>
            </a:pPr>
            <a:endParaRPr lang="ru-RU"/>
          </a:p>
        </c:txPr>
        <c:crossAx val="101483264"/>
        <c:crosses val="autoZero"/>
        <c:auto val="1"/>
        <c:lblAlgn val="ctr"/>
        <c:lblOffset val="100"/>
        <c:noMultiLvlLbl val="0"/>
      </c:catAx>
      <c:valAx>
        <c:axId val="101483264"/>
        <c:scaling>
          <c:orientation val="minMax"/>
          <c:min val="0"/>
        </c:scaling>
        <c:delete val="1"/>
        <c:axPos val="l"/>
        <c:numFmt formatCode="#,##0.00" sourceLinked="1"/>
        <c:majorTickMark val="out"/>
        <c:minorTickMark val="none"/>
        <c:tickLblPos val="none"/>
        <c:crossAx val="1014814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 счет собственных доходов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numFmt formatCode="#,##0.0_ ;[Red]\-#,##0.0\ 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 план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727039.6</c:v>
                </c:pt>
                <c:pt idx="1">
                  <c:v>780910.60800000001</c:v>
                </c:pt>
                <c:pt idx="2">
                  <c:v>859202.35100000002</c:v>
                </c:pt>
                <c:pt idx="3">
                  <c:v>978956.66899999999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BF4-492F-865E-7758CED91BA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За счет безвозмездных поступлений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38888888888888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8BF4-492F-865E-7758CED91BA1}"/>
                </c:ext>
              </c:extLst>
            </c:dLbl>
            <c:dLbl>
              <c:idx val="1"/>
              <c:layout>
                <c:manualLayout>
                  <c:x val="1.3888888888888888E-2"/>
                  <c:y val="-2.80603266089453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8BF4-492F-865E-7758CED91BA1}"/>
                </c:ext>
              </c:extLst>
            </c:dLbl>
            <c:dLbl>
              <c:idx val="2"/>
              <c:layout>
                <c:manualLayout>
                  <c:x val="1.0802469135802469E-2"/>
                  <c:y val="-5.6120653217889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8BF4-492F-865E-7758CED91BA1}"/>
                </c:ext>
              </c:extLst>
            </c:dLbl>
            <c:dLbl>
              <c:idx val="3"/>
              <c:layout>
                <c:manualLayout>
                  <c:x val="1.234567901234567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8BF4-492F-865E-7758CED91BA1}"/>
                </c:ext>
              </c:extLst>
            </c:dLbl>
            <c:numFmt formatCode="#,##0.0_ ;[Red]\-#,##0.0\ 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 план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1995287.798</c:v>
                </c:pt>
                <c:pt idx="1">
                  <c:v>2393368.87262</c:v>
                </c:pt>
                <c:pt idx="2">
                  <c:v>2546896.5299999998</c:v>
                </c:pt>
                <c:pt idx="3">
                  <c:v>2652250.7000000002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BF4-492F-865E-7758CED91B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1588992"/>
        <c:axId val="101590528"/>
        <c:axId val="0"/>
      </c:bar3DChart>
      <c:catAx>
        <c:axId val="101588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01590528"/>
        <c:crosses val="autoZero"/>
        <c:auto val="1"/>
        <c:lblAlgn val="ctr"/>
        <c:lblOffset val="100"/>
        <c:noMultiLvlLbl val="0"/>
      </c:catAx>
      <c:valAx>
        <c:axId val="101590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015889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1.0567156859432488E-2"/>
          <c:y val="7.2686405394487938E-2"/>
          <c:w val="0.94132658560324856"/>
          <c:h val="0.760860131585694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numFmt formatCode="#,##0.00_ ;[Red]\-#,##0.00\ " sourceLinked="0"/>
            <c:spPr>
              <a:noFill/>
              <a:ln>
                <a:noFill/>
              </a:ln>
              <a:effectLst/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>
                  <a:defRPr>
                    <a:latin typeface="Century Gothic" panose="020B0502020202020204" pitchFamily="34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#,##0.00">
                  <c:v>2744193.2</c:v>
                </c:pt>
                <c:pt idx="1">
                  <c:v>3169880.2</c:v>
                </c:pt>
                <c:pt idx="2" formatCode="#,##0.00">
                  <c:v>3405891.02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5D-4CC1-8C06-21916EE784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56768768"/>
        <c:axId val="56770560"/>
      </c:barChart>
      <c:catAx>
        <c:axId val="567687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0">
                <a:latin typeface="Century Gothic" pitchFamily="34" charset="0"/>
              </a:defRPr>
            </a:pPr>
            <a:endParaRPr lang="ru-RU"/>
          </a:p>
        </c:txPr>
        <c:crossAx val="56770560"/>
        <c:crosses val="autoZero"/>
        <c:auto val="1"/>
        <c:lblAlgn val="ctr"/>
        <c:lblOffset val="100"/>
        <c:noMultiLvlLbl val="0"/>
      </c:catAx>
      <c:valAx>
        <c:axId val="56770560"/>
        <c:scaling>
          <c:orientation val="minMax"/>
          <c:min val="0"/>
        </c:scaling>
        <c:delete val="1"/>
        <c:axPos val="l"/>
        <c:numFmt formatCode="#,##0.00" sourceLinked="1"/>
        <c:majorTickMark val="out"/>
        <c:minorTickMark val="none"/>
        <c:tickLblPos val="none"/>
        <c:crossAx val="567687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2232301441188635E-2"/>
          <c:y val="0.14889513741357921"/>
          <c:w val="0.88808768785330205"/>
          <c:h val="0.8441873862633445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2019</c:v>
                </c:pt>
              </c:strCache>
            </c:strRef>
          </c:tx>
          <c:explosion val="7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A-FFD3-49F1-B9A9-1FA5DDE4F59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FFD3-49F1-B9A9-1FA5DDE4F59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FFD3-49F1-B9A9-1FA5DDE4F59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4-FFD3-49F1-B9A9-1FA5DDE4F59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FFD3-49F1-B9A9-1FA5DDE4F59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FFD3-49F1-B9A9-1FA5DDE4F590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8-FFD3-49F1-B9A9-1FA5DDE4F590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2-FFD3-49F1-B9A9-1FA5DDE4F590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FFD3-49F1-B9A9-1FA5DDE4F590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6-FFD3-49F1-B9A9-1FA5DDE4F590}"/>
              </c:ext>
            </c:extLst>
          </c:dPt>
          <c:dLbls>
            <c:dLbl>
              <c:idx val="0"/>
              <c:layout>
                <c:manualLayout>
                  <c:x val="6.5476277817416136E-3"/>
                  <c:y val="-3.613542133305376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FFD3-49F1-B9A9-1FA5DDE4F590}"/>
                </c:ext>
              </c:extLst>
            </c:dLbl>
            <c:dLbl>
              <c:idx val="1"/>
              <c:layout>
                <c:manualLayout>
                  <c:x val="0.17900345648533483"/>
                  <c:y val="-3.260577408808867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FFD3-49F1-B9A9-1FA5DDE4F590}"/>
                </c:ext>
              </c:extLst>
            </c:dLbl>
            <c:dLbl>
              <c:idx val="2"/>
              <c:layout>
                <c:manualLayout>
                  <c:x val="-0.1395156973584967"/>
                  <c:y val="7.54511474568107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bg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FFD3-49F1-B9A9-1FA5DDE4F590}"/>
                </c:ext>
              </c:extLst>
            </c:dLbl>
            <c:dLbl>
              <c:idx val="3"/>
              <c:layout>
                <c:manualLayout>
                  <c:x val="-0.11558685655428586"/>
                  <c:y val="4.075319515689508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bg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FFD3-49F1-B9A9-1FA5DDE4F590}"/>
                </c:ext>
              </c:extLst>
            </c:dLbl>
            <c:dLbl>
              <c:idx val="4"/>
              <c:layout>
                <c:manualLayout>
                  <c:x val="0.11907851517830345"/>
                  <c:y val="-0.2227149587611290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bg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FD3-49F1-B9A9-1FA5DDE4F590}"/>
                </c:ext>
              </c:extLst>
            </c:dLbl>
            <c:dLbl>
              <c:idx val="5"/>
              <c:layout>
                <c:manualLayout>
                  <c:x val="7.0500644763627218E-2"/>
                  <c:y val="-0.1193408098966754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FFD3-49F1-B9A9-1FA5DDE4F590}"/>
                </c:ext>
              </c:extLst>
            </c:dLbl>
            <c:dLbl>
              <c:idx val="6"/>
              <c:layout>
                <c:manualLayout>
                  <c:x val="9.0124978710634948E-2"/>
                  <c:y val="-0.2347660740090079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FFD3-49F1-B9A9-1FA5DDE4F590}"/>
                </c:ext>
              </c:extLst>
            </c:dLbl>
            <c:dLbl>
              <c:idx val="7"/>
              <c:layout>
                <c:manualLayout>
                  <c:x val="0.18670489290435602"/>
                  <c:y val="7.529899928991469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bg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FFD3-49F1-B9A9-1FA5DDE4F590}"/>
                </c:ext>
              </c:extLst>
            </c:dLbl>
            <c:dLbl>
              <c:idx val="8"/>
              <c:layout>
                <c:manualLayout>
                  <c:x val="-8.9986005315412315E-2"/>
                  <c:y val="-7.229600541380329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FFD3-49F1-B9A9-1FA5DDE4F590}"/>
                </c:ext>
              </c:extLst>
            </c:dLbl>
            <c:dLbl>
              <c:idx val="9"/>
              <c:layout>
                <c:manualLayout>
                  <c:x val="0.10837259976485995"/>
                  <c:y val="-0.1384704099430978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FFD3-49F1-B9A9-1FA5DDE4F59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accent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Общегосударственные</c:v>
                </c:pt>
                <c:pt idx="1">
                  <c:v>Нац.безопасность и правоохр.деят-ть</c:v>
                </c:pt>
                <c:pt idx="2">
                  <c:v>Нац.экономика</c:v>
                </c:pt>
                <c:pt idx="3">
                  <c:v>ЖКХ</c:v>
                </c:pt>
                <c:pt idx="4">
                  <c:v>Образование</c:v>
                </c:pt>
                <c:pt idx="5">
                  <c:v>Культура</c:v>
                </c:pt>
                <c:pt idx="6">
                  <c:v>Здравоохранение</c:v>
                </c:pt>
                <c:pt idx="7">
                  <c:v>Соц.политика</c:v>
                </c:pt>
                <c:pt idx="8">
                  <c:v>Физ.культура и спорт</c:v>
                </c:pt>
                <c:pt idx="9">
                  <c:v>Обс.мун.долга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90092.66</c:v>
                </c:pt>
                <c:pt idx="1">
                  <c:v>6647.51</c:v>
                </c:pt>
                <c:pt idx="2">
                  <c:v>420496.97</c:v>
                </c:pt>
                <c:pt idx="3">
                  <c:v>372868.8</c:v>
                </c:pt>
                <c:pt idx="4">
                  <c:v>1796009.93</c:v>
                </c:pt>
                <c:pt idx="5">
                  <c:v>66083.289999999994</c:v>
                </c:pt>
                <c:pt idx="6">
                  <c:v>98.96</c:v>
                </c:pt>
                <c:pt idx="7">
                  <c:v>635322.31999999995</c:v>
                </c:pt>
                <c:pt idx="8">
                  <c:v>10578.89</c:v>
                </c:pt>
                <c:pt idx="9">
                  <c:v>7899.55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D3-49F1-B9A9-1FA5DDE4F59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"/>
          <c:y val="0.78340546451579751"/>
          <c:w val="1"/>
          <c:h val="0.215347574135465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7411528348701996"/>
          <c:y val="0.15140060541218403"/>
          <c:w val="0.81177517312891156"/>
          <c:h val="0.7971553389045054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spPr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explosion val="5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6-753F-4EBF-929E-C89054CFA9FD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2-753F-4EBF-929E-C89054CFA9FD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753F-4EBF-929E-C89054CFA9FD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753F-4EBF-929E-C89054CFA9FD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753F-4EBF-929E-C89054CFA9FD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A-753F-4EBF-929E-C89054CFA9FD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1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1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9-753F-4EBF-929E-C89054CFA9FD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2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2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8-753F-4EBF-929E-C89054CFA9FD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3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3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753F-4EBF-929E-C89054CFA9FD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4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4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4-753F-4EBF-929E-C89054CFA9FD}"/>
              </c:ext>
            </c:extLst>
          </c:dPt>
          <c:dLbls>
            <c:dLbl>
              <c:idx val="0"/>
              <c:layout>
                <c:manualLayout>
                  <c:x val="2.3515905640113976E-2"/>
                  <c:y val="-7.489654878529478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753F-4EBF-929E-C89054CFA9FD}"/>
                </c:ext>
              </c:extLst>
            </c:dLbl>
            <c:dLbl>
              <c:idx val="1"/>
              <c:layout>
                <c:manualLayout>
                  <c:x val="0.11522793763655899"/>
                  <c:y val="-0.111959021295959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753F-4EBF-929E-C89054CFA9FD}"/>
                </c:ext>
              </c:extLst>
            </c:dLbl>
            <c:dLbl>
              <c:idx val="2"/>
              <c:layout>
                <c:manualLayout>
                  <c:x val="4.232863015220531E-2"/>
                  <c:y val="1.9328141622011512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753F-4EBF-929E-C89054CFA9FD}"/>
                </c:ext>
              </c:extLst>
            </c:dLbl>
            <c:dLbl>
              <c:idx val="3"/>
              <c:layout>
                <c:manualLayout>
                  <c:x val="-0.11052475650853609"/>
                  <c:y val="1.449610621650866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753F-4EBF-929E-C89054CFA9FD}"/>
                </c:ext>
              </c:extLst>
            </c:dLbl>
            <c:dLbl>
              <c:idx val="4"/>
              <c:layout>
                <c:manualLayout>
                  <c:x val="0"/>
                  <c:y val="-0.2515789721994359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753F-4EBF-929E-C89054CFA9FD}"/>
                </c:ext>
              </c:extLst>
            </c:dLbl>
            <c:dLbl>
              <c:idx val="5"/>
              <c:layout>
                <c:manualLayout>
                  <c:x val="7.7602488612376383E-2"/>
                  <c:y val="-0.1063047789210636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753F-4EBF-929E-C89054CFA9FD}"/>
                </c:ext>
              </c:extLst>
            </c:dLbl>
            <c:dLbl>
              <c:idx val="6"/>
              <c:layout>
                <c:manualLayout>
                  <c:x val="0.1575565677887642"/>
                  <c:y val="-0.2150255755448785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753F-4EBF-929E-C89054CFA9FD}"/>
                </c:ext>
              </c:extLst>
            </c:dLbl>
            <c:dLbl>
              <c:idx val="7"/>
              <c:layout>
                <c:manualLayout>
                  <c:x val="0.15285338666074139"/>
                  <c:y val="6.281646027153756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753F-4EBF-929E-C89054CFA9FD}"/>
                </c:ext>
              </c:extLst>
            </c:dLbl>
            <c:dLbl>
              <c:idx val="8"/>
              <c:layout>
                <c:manualLayout>
                  <c:x val="-4.7031811280228127E-3"/>
                  <c:y val="-0.1715372568953525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753F-4EBF-929E-C89054CFA9FD}"/>
                </c:ext>
              </c:extLst>
            </c:dLbl>
            <c:dLbl>
              <c:idx val="9"/>
              <c:layout>
                <c:manualLayout>
                  <c:x val="-5.878976410028524E-2"/>
                  <c:y val="-3.14082301357687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753F-4EBF-929E-C89054CFA9F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Общегосударственные</c:v>
                </c:pt>
                <c:pt idx="1">
                  <c:v>Нац.безопасность и правоохр.деят-ть</c:v>
                </c:pt>
                <c:pt idx="2">
                  <c:v>Нац.экономика</c:v>
                </c:pt>
                <c:pt idx="3">
                  <c:v>ЖКХ</c:v>
                </c:pt>
                <c:pt idx="4">
                  <c:v>Образование</c:v>
                </c:pt>
                <c:pt idx="5">
                  <c:v>Культура</c:v>
                </c:pt>
                <c:pt idx="6">
                  <c:v>Здравоохранение</c:v>
                </c:pt>
                <c:pt idx="7">
                  <c:v>Соц.политика</c:v>
                </c:pt>
                <c:pt idx="8">
                  <c:v>Физ.культура и спорт</c:v>
                </c:pt>
                <c:pt idx="9">
                  <c:v>Обсл.мун.долга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96233.5</c:v>
                </c:pt>
                <c:pt idx="1">
                  <c:v>5852.5</c:v>
                </c:pt>
                <c:pt idx="2">
                  <c:v>236819.3</c:v>
                </c:pt>
                <c:pt idx="3">
                  <c:v>353097.6</c:v>
                </c:pt>
                <c:pt idx="4">
                  <c:v>1816173.1</c:v>
                </c:pt>
                <c:pt idx="5">
                  <c:v>67079.8</c:v>
                </c:pt>
                <c:pt idx="6">
                  <c:v>99</c:v>
                </c:pt>
                <c:pt idx="7">
                  <c:v>566374.80000000005</c:v>
                </c:pt>
                <c:pt idx="8">
                  <c:v>10378.1</c:v>
                </c:pt>
                <c:pt idx="9">
                  <c:v>22171.8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3F-4EBF-929E-C89054CFA9FD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4092323075214532E-2"/>
          <c:y val="4.0905792276212626E-2"/>
          <c:w val="0.92705336228951163"/>
          <c:h val="0.8712868577336067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ФОТ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1170118</c:v>
                </c:pt>
                <c:pt idx="1">
                  <c:v>1751980.2</c:v>
                </c:pt>
                <c:pt idx="2">
                  <c:v>1782029.6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80F-40C1-B32D-E752F8F4449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Другие расходы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numFmt formatCode="#,##0.00_ ;[Red]\-#,##0.00\ 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1552503</c:v>
                </c:pt>
                <c:pt idx="1">
                  <c:v>1422299.3</c:v>
                </c:pt>
                <c:pt idx="2">
                  <c:v>1624069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80F-40C1-B32D-E752F8F44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8"/>
        <c:gapDepth val="0"/>
        <c:shape val="cylinder"/>
        <c:axId val="102844672"/>
        <c:axId val="102862848"/>
        <c:axId val="0"/>
      </c:bar3DChart>
      <c:catAx>
        <c:axId val="1028446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 b="1">
                <a:solidFill>
                  <a:schemeClr val="bg2">
                    <a:lumMod val="50000"/>
                  </a:schemeClr>
                </a:solidFill>
              </a:defRPr>
            </a:pPr>
            <a:endParaRPr lang="ru-RU"/>
          </a:p>
        </c:txPr>
        <c:crossAx val="102862848"/>
        <c:crosses val="autoZero"/>
        <c:auto val="1"/>
        <c:lblAlgn val="ctr"/>
        <c:lblOffset val="100"/>
        <c:noMultiLvlLbl val="0"/>
      </c:catAx>
      <c:valAx>
        <c:axId val="102862848"/>
        <c:scaling>
          <c:orientation val="minMax"/>
        </c:scaling>
        <c:delete val="1"/>
        <c:axPos val="l"/>
        <c:majorGridlines/>
        <c:numFmt formatCode="0%" sourceLinked="1"/>
        <c:majorTickMark val="out"/>
        <c:minorTickMark val="none"/>
        <c:tickLblPos val="none"/>
        <c:crossAx val="1028446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latin typeface="Century Gothic" pitchFamily="34" charset="0"/>
        </a:defRPr>
      </a:pPr>
      <a:endParaRPr lang="ru-RU"/>
    </a:p>
  </c:txPr>
  <c:externalData r:id="rId1">
    <c:autoUpdate val="0"/>
  </c:externalData>
  <c:userShapes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00264728692176E-2"/>
          <c:y val="1.8530808835194541E-2"/>
          <c:w val="0.97334115533113263"/>
          <c:h val="0.840557203311907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Педагогические работники общего образования</c:v>
                </c:pt>
              </c:strCache>
            </c:strRef>
          </c:tx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latin typeface="Century Gothic" panose="020B0502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29862.2</c:v>
                </c:pt>
                <c:pt idx="1">
                  <c:v>30467.5</c:v>
                </c:pt>
                <c:pt idx="2" formatCode="#,##0.0">
                  <c:v>30667.7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06-4F1E-AFE1-4C04A5F0276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Педагогические работники дошкольных образовательных учреждений</c:v>
                </c:pt>
              </c:strCache>
            </c:strRef>
          </c:tx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latin typeface="Century Gothic" panose="020B0502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24297.5</c:v>
                </c:pt>
                <c:pt idx="1">
                  <c:v>23579.599999999999</c:v>
                </c:pt>
                <c:pt idx="2" formatCode="#,##0.0">
                  <c:v>28204.6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06-4F1E-AFE1-4C04A5F0276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Педагогические работники учреждений дополнительного образования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6376486999368258E-3"/>
                  <c:y val="-3.13723294407491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4E4-4F2F-A0E0-D84285D729A6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latin typeface="Century Gothic" panose="020B0502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25417.9</c:v>
                </c:pt>
                <c:pt idx="1">
                  <c:v>34266.300000000003</c:v>
                </c:pt>
                <c:pt idx="2" formatCode="#,##0.0">
                  <c:v>34426.366666666669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06-4F1E-AFE1-4C04A5F0276E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Работники учреждений культуры</c:v>
                </c:pt>
              </c:strCache>
            </c:strRef>
          </c:tx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latin typeface="Century Gothic" panose="020B0502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21700.09</c:v>
                </c:pt>
                <c:pt idx="1">
                  <c:v>29910.5</c:v>
                </c:pt>
                <c:pt idx="2" formatCode="#,##0.0">
                  <c:v>31718.35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06-4F1E-AFE1-4C04A5F0276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17"/>
        <c:overlap val="-2"/>
        <c:axId val="108520576"/>
        <c:axId val="108522112"/>
      </c:barChart>
      <c:catAx>
        <c:axId val="1085205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>
                <a:latin typeface="Century Gothic" pitchFamily="34" charset="0"/>
              </a:defRPr>
            </a:pPr>
            <a:endParaRPr lang="ru-RU"/>
          </a:p>
        </c:txPr>
        <c:crossAx val="108522112"/>
        <c:crosses val="autoZero"/>
        <c:auto val="1"/>
        <c:lblAlgn val="ctr"/>
        <c:lblOffset val="100"/>
        <c:noMultiLvlLbl val="0"/>
      </c:catAx>
      <c:valAx>
        <c:axId val="10852211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085205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328630152205726E-2"/>
          <c:y val="3.3917171596318359E-2"/>
          <c:w val="0.92019553382958552"/>
          <c:h val="0.884803397913052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explosion val="8"/>
            <c:spPr>
              <a:solidFill>
                <a:schemeClr val="bg1">
                  <a:lumMod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0-C25B-4EC0-9719-DD1DD69287F0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C25B-4EC0-9719-DD1DD69287F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>
                    <a:latin typeface="Century Gothic" panose="020B050202020202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непрограммные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3621832.97</c:v>
                </c:pt>
                <c:pt idx="1">
                  <c:v>9374.3989999999994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25B-4EC0-9719-DD1DD69287F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50"/>
        <c:holeSize val="68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328630152206233E-2"/>
          <c:y val="3.3917171596318359E-2"/>
          <c:w val="0.9201955338295843"/>
          <c:h val="0.884803397913052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explosion val="6"/>
            <c:spPr>
              <a:solidFill>
                <a:schemeClr val="bg1">
                  <a:lumMod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0-7237-4105-B8D4-342ACFB1A663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7237-4105-B8D4-342ACFB1A663}"/>
              </c:ext>
            </c:extLst>
          </c:dPt>
          <c:dLbls>
            <c:dLbl>
              <c:idx val="0"/>
              <c:layout>
                <c:manualLayout>
                  <c:x val="3.8801244306188185E-2"/>
                  <c:y val="0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474725030552161"/>
                      <c:h val="0.1862168404071386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7237-4105-B8D4-342ACFB1A66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>
                    <a:solidFill>
                      <a:schemeClr val="tx1"/>
                    </a:solidFill>
                    <a:latin typeface="Century Gothic" panose="020B050202020202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3132548</c:v>
                </c:pt>
                <c:pt idx="1">
                  <c:v>41731.5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37-4105-B8D4-342ACFB1A66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50"/>
        <c:holeSize val="68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32863015220633E-2"/>
          <c:y val="3.3917171596318359E-2"/>
          <c:w val="0.92019553382958508"/>
          <c:h val="0.884803397913052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explosion val="8"/>
            <c:spPr>
              <a:solidFill>
                <a:schemeClr val="bg1">
                  <a:lumMod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0-97F4-4586-8142-04C83446B9B4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97F4-4586-8142-04C83446B9B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>
                    <a:latin typeface="Century Gothic" panose="020B050202020202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3558326.3</c:v>
                </c:pt>
                <c:pt idx="1">
                  <c:v>10047.287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7F4-4586-8142-04C83446B9B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50"/>
        <c:holeSize val="68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328630152206378E-2"/>
          <c:y val="3.3917171596318359E-2"/>
          <c:w val="0.92019553382958552"/>
          <c:h val="0.884803397913052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3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0-0AF2-4953-B624-78B88364E089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0AF2-4953-B624-78B88364E08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>
                    <a:latin typeface="Century Gothic" panose="020B050202020202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программные</c:v>
                </c:pt>
                <c:pt idx="1">
                  <c:v>непрограммные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3396075.63</c:v>
                </c:pt>
                <c:pt idx="1">
                  <c:v>10023.27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AF2-4953-B624-78B88364E089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50"/>
        <c:holeSize val="68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ru-RU">
                <a:solidFill>
                  <a:schemeClr val="accent1">
                    <a:lumMod val="50000"/>
                  </a:schemeClr>
                </a:solidFill>
              </a:rPr>
              <a:t>Расходы городского бюджета на дошкольное образования</a:t>
            </a:r>
          </a:p>
        </c:rich>
      </c:tx>
      <c:layout>
        <c:manualLayout>
          <c:xMode val="edge"/>
          <c:yMode val="edge"/>
          <c:x val="0.1176890951345476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рублей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4.7466734042020398E-3"/>
                  <c:y val="1.108528907946275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C152-4B35-96CB-D37CB0C6C2A2}"/>
                </c:ext>
              </c:extLst>
            </c:dLbl>
            <c:dLbl>
              <c:idx val="1"/>
              <c:layout>
                <c:manualLayout>
                  <c:x val="-5.7511725750280362E-3"/>
                  <c:y val="8.272844516795635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C152-4B35-96CB-D37CB0C6C2A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590031.5</c:v>
                </c:pt>
                <c:pt idx="1">
                  <c:v>635240.30000000005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152-4B35-96CB-D37CB0C6C2A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09292544"/>
        <c:axId val="109307776"/>
      </c:barChart>
      <c:catAx>
        <c:axId val="109292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09307776"/>
        <c:crosses val="autoZero"/>
        <c:auto val="1"/>
        <c:lblAlgn val="ctr"/>
        <c:lblOffset val="100"/>
        <c:noMultiLvlLbl val="0"/>
      </c:catAx>
      <c:valAx>
        <c:axId val="109307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092925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321431087602734"/>
          <c:y val="0.8027931437050615"/>
          <c:w val="0.24280940329123321"/>
          <c:h val="0.12074162448245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>
          <a:latin typeface="Century Gothic" panose="020B0502020202020204" pitchFamily="34" charset="0"/>
        </a:defRPr>
      </a:pPr>
      <a:endParaRPr lang="ru-RU"/>
    </a:p>
  </c:txPr>
  <c:externalData r:id="rId3">
    <c:autoUpdate val="0"/>
  </c:externalData>
  <c:userShapes r:id="rId4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ru-RU"/>
              <a:t>Расходы городского бюджета на общее образования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рублей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2737859465904562E-2"/>
                  <c:y val="-0.268532594855929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FAE2-4119-AB3F-2D9CA418BAC6}"/>
                </c:ext>
              </c:extLst>
            </c:dLbl>
            <c:dLbl>
              <c:idx val="1"/>
              <c:layout>
                <c:manualLayout>
                  <c:x val="7.6427156795427368E-3"/>
                  <c:y val="-0.124536855585358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AE2-4119-AB3F-2D9CA418BAC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932383.5</c:v>
                </c:pt>
                <c:pt idx="1">
                  <c:v>899681.3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AE2-4119-AB3F-2D9CA418BA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09381888"/>
        <c:axId val="109383680"/>
      </c:barChart>
      <c:catAx>
        <c:axId val="10938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09383680"/>
        <c:crosses val="autoZero"/>
        <c:auto val="1"/>
        <c:lblAlgn val="ctr"/>
        <c:lblOffset val="100"/>
        <c:noMultiLvlLbl val="0"/>
      </c:catAx>
      <c:valAx>
        <c:axId val="109383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0938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Century Gothic" panose="020B0502020202020204" pitchFamily="34" charset="0"/>
        </a:defRPr>
      </a:pPr>
      <a:endParaRPr lang="ru-RU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534111594438233E-2"/>
          <c:y val="0"/>
          <c:w val="0.92437485578525458"/>
          <c:h val="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31D4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A3BF-49CB-A4E8-7475BB3901D1}"/>
              </c:ext>
            </c:extLst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A3BF-49CB-A4E8-7475BB3901D1}"/>
              </c:ext>
            </c:extLst>
          </c:dPt>
          <c:dPt>
            <c:idx val="2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A3BF-49CB-A4E8-7475BB3901D1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A3BF-49CB-A4E8-7475BB3901D1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22.4</c:v>
                </c:pt>
                <c:pt idx="1">
                  <c:v>2.7</c:v>
                </c:pt>
                <c:pt idx="2" formatCode="#,##0.00">
                  <c:v>74.900000000000006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3BF-49CB-A4E8-7475BB3901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ru-RU">
                <a:latin typeface="Century Gothic" panose="020B0502020202020204" pitchFamily="34" charset="0"/>
              </a:rPr>
              <a:t>Расходы городского бюджета на дополнительное образования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рублей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DE9-435C-98B3-E0C6E2344B15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54 154,0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DE9-435C-98B3-E0C6E2344B1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54575</c:v>
                </c:pt>
                <c:pt idx="1">
                  <c:v>54153.95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DE9-435C-98B3-E0C6E2344B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9420928"/>
        <c:axId val="109422464"/>
      </c:barChart>
      <c:catAx>
        <c:axId val="109420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09422464"/>
        <c:crosses val="autoZero"/>
        <c:auto val="1"/>
        <c:lblAlgn val="ctr"/>
        <c:lblOffset val="100"/>
        <c:noMultiLvlLbl val="0"/>
      </c:catAx>
      <c:valAx>
        <c:axId val="109422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09420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ru-RU" b="0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Расходы городского бюджета на отдых</a:t>
            </a:r>
            <a:r>
              <a:rPr lang="ru-RU" b="0" baseline="0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и оздоровление детей</a:t>
            </a:r>
            <a:endParaRPr lang="ru-RU" b="0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рублей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 (План)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9462.7999999999993</c:v>
                </c:pt>
                <c:pt idx="1">
                  <c:v>9859.68</c:v>
                </c:pt>
                <c:pt idx="2">
                  <c:v>9729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C9-41BE-8131-CE740A03B3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0621440"/>
        <c:axId val="110622976"/>
      </c:barChart>
      <c:catAx>
        <c:axId val="110621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10622976"/>
        <c:crosses val="autoZero"/>
        <c:auto val="1"/>
        <c:lblAlgn val="ctr"/>
        <c:lblOffset val="100"/>
        <c:noMultiLvlLbl val="0"/>
      </c:catAx>
      <c:valAx>
        <c:axId val="110622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10621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5671.7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6D-4F70-8518-AF7D3C4FF7F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2933.7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6D-4F70-8518-AF7D3C4FF7F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71672.600000000006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76D-4F70-8518-AF7D3C4FF7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0746624"/>
        <c:axId val="115413760"/>
      </c:barChart>
      <c:catAx>
        <c:axId val="1107466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5413760"/>
        <c:crosses val="autoZero"/>
        <c:auto val="1"/>
        <c:lblAlgn val="ctr"/>
        <c:lblOffset val="100"/>
        <c:noMultiLvlLbl val="0"/>
      </c:catAx>
      <c:valAx>
        <c:axId val="115413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10746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Century Gothic" panose="020B0502020202020204" pitchFamily="34" charset="0"/>
        </a:defRPr>
      </a:pPr>
      <a:endParaRPr lang="ru-RU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ru-RU"/>
              <a:t>Расходы на благоустройство города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рублей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9.2810747923085472E-3"/>
                  <c:y val="-0.14355623922923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130794460002222"/>
                      <c:h val="0.1135736210188531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69CB-4B14-9F0A-7D00EF0D1DBA}"/>
                </c:ext>
              </c:extLst>
            </c:dLbl>
            <c:dLbl>
              <c:idx val="1"/>
              <c:layout>
                <c:manualLayout>
                  <c:x val="2.0882418282694146E-2"/>
                  <c:y val="-0.278909578522283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666740720386795"/>
                      <c:h val="9.716717522342478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69CB-4B14-9F0A-7D00EF0D1DB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285957.2</c:v>
                </c:pt>
                <c:pt idx="1">
                  <c:v>301429.2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CB-4B14-9F0A-7D00EF0D1D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69787120"/>
        <c:axId val="269787512"/>
      </c:barChart>
      <c:catAx>
        <c:axId val="269787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269787512"/>
        <c:crosses val="autoZero"/>
        <c:auto val="1"/>
        <c:lblAlgn val="ctr"/>
        <c:lblOffset val="100"/>
        <c:noMultiLvlLbl val="0"/>
      </c:catAx>
      <c:valAx>
        <c:axId val="269787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269787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1">
        <a:lumMod val="20000"/>
        <a:lumOff val="80000"/>
      </a:schemeClr>
    </a:solidFill>
    <a:ln>
      <a:noFill/>
    </a:ln>
    <a:effectLst/>
  </c:spPr>
  <c:txPr>
    <a:bodyPr/>
    <a:lstStyle/>
    <a:p>
      <a:pPr>
        <a:defRPr>
          <a:latin typeface="Century Gothic" panose="020B0502020202020204" pitchFamily="34" charset="0"/>
        </a:defRPr>
      </a:pPr>
      <a:endParaRPr lang="ru-RU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ru-RU"/>
              <a:t>Расходы на дорожный фонд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7878832250348174E-17"/>
                  <c:y val="-0.174733384017997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EAF-4125-8449-5A825E8C6A56}"/>
                </c:ext>
              </c:extLst>
            </c:dLbl>
            <c:dLbl>
              <c:idx val="1"/>
              <c:layout>
                <c:manualLayout>
                  <c:x val="2.611602837311031E-3"/>
                  <c:y val="-0.2367355525405133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EAF-4125-8449-5A825E8C6A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149326</c:v>
                </c:pt>
                <c:pt idx="1">
                  <c:v>239945.7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EAF-4125-8449-5A825E8C6A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69788296"/>
        <c:axId val="269788688"/>
      </c:barChart>
      <c:catAx>
        <c:axId val="269788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269788688"/>
        <c:crosses val="autoZero"/>
        <c:auto val="1"/>
        <c:lblAlgn val="ctr"/>
        <c:lblOffset val="100"/>
        <c:noMultiLvlLbl val="0"/>
      </c:catAx>
      <c:valAx>
        <c:axId val="269788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>
                  <a:lumMod val="50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269788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tx2">
        <a:lumMod val="20000"/>
        <a:lumOff val="80000"/>
      </a:schemeClr>
    </a:solidFill>
    <a:ln>
      <a:noFill/>
    </a:ln>
    <a:effectLst/>
  </c:spPr>
  <c:txPr>
    <a:bodyPr/>
    <a:lstStyle/>
    <a:p>
      <a:pPr>
        <a:defRPr>
          <a:latin typeface="Century Gothic" panose="020B0502020202020204" pitchFamily="34" charset="0"/>
        </a:defRPr>
      </a:pPr>
      <a:endParaRPr lang="ru-RU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ru-RU" sz="1400" b="0"/>
              <a:t>Расходы на транспортное обслуживание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рублей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0.200934204088785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7786-4075-AC1F-E07E55A8F498}"/>
                </c:ext>
              </c:extLst>
            </c:dLbl>
            <c:dLbl>
              <c:idx val="1"/>
              <c:layout>
                <c:manualLayout>
                  <c:x val="1.4344340525156473E-2"/>
                  <c:y val="-0.2627601130391816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7786-4075-AC1F-E07E55A8F49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43984.1</c:v>
                </c:pt>
                <c:pt idx="1">
                  <c:v>79765.8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786-4075-AC1F-E07E55A8F4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71449680"/>
        <c:axId val="237501088"/>
      </c:barChart>
      <c:catAx>
        <c:axId val="171449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237501088"/>
        <c:crosses val="autoZero"/>
        <c:auto val="1"/>
        <c:lblAlgn val="ctr"/>
        <c:lblOffset val="100"/>
        <c:noMultiLvlLbl val="0"/>
      </c:catAx>
      <c:valAx>
        <c:axId val="237501088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71449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Century Gothic" panose="020B0502020202020204" pitchFamily="34" charset="0"/>
        </a:defRPr>
      </a:pPr>
      <a:endParaRPr lang="ru-RU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71071854502087E-3"/>
          <c:y val="1.2712532472029482E-2"/>
          <c:w val="0.9479459961285156"/>
          <c:h val="0.7873074087553775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бюджетный кредит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  <a:latin typeface="Century Gothic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  <c:pt idx="3">
                  <c:v>2016 год</c:v>
                </c:pt>
                <c:pt idx="4">
                  <c:v>2017 год</c:v>
                </c:pt>
                <c:pt idx="5">
                  <c:v>2018 год</c:v>
                </c:pt>
              </c:strCache>
            </c:strRef>
          </c:cat>
          <c:val>
            <c:numRef>
              <c:f>Лист1!$B$2:$B$7</c:f>
              <c:numCache>
                <c:formatCode>#,##0.0</c:formatCode>
                <c:ptCount val="6"/>
                <c:pt idx="0">
                  <c:v>322.7</c:v>
                </c:pt>
                <c:pt idx="1">
                  <c:v>182.6</c:v>
                </c:pt>
                <c:pt idx="2">
                  <c:v>274.39999999999969</c:v>
                </c:pt>
                <c:pt idx="3">
                  <c:v>324</c:v>
                </c:pt>
                <c:pt idx="4">
                  <c:v>324</c:v>
                </c:pt>
                <c:pt idx="5">
                  <c:v>66.099999999999994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34-4591-AFAB-186A33F7E02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коммерческий кредит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  <a:latin typeface="Century Gothic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  <c:pt idx="3">
                  <c:v>2016 год</c:v>
                </c:pt>
                <c:pt idx="4">
                  <c:v>2017 год</c:v>
                </c:pt>
                <c:pt idx="5">
                  <c:v>2018 год</c:v>
                </c:pt>
              </c:strCache>
            </c:strRef>
          </c:cat>
          <c:val>
            <c:numRef>
              <c:f>Лист1!$C$2:$C$7</c:f>
              <c:numCache>
                <c:formatCode>#,##0.0</c:formatCode>
                <c:ptCount val="6"/>
                <c:pt idx="0">
                  <c:v>461.2</c:v>
                </c:pt>
                <c:pt idx="1">
                  <c:v>280.2</c:v>
                </c:pt>
                <c:pt idx="2">
                  <c:v>280.2</c:v>
                </c:pt>
                <c:pt idx="3">
                  <c:v>283.85899999999964</c:v>
                </c:pt>
                <c:pt idx="4">
                  <c:v>78.099999999999994</c:v>
                </c:pt>
                <c:pt idx="5">
                  <c:v>324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A34-4591-AFAB-186A33F7E0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6"/>
        <c:overlap val="100"/>
        <c:axId val="115258496"/>
        <c:axId val="115260032"/>
      </c:barChart>
      <c:catAx>
        <c:axId val="11525849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115260032"/>
        <c:crosses val="autoZero"/>
        <c:auto val="1"/>
        <c:lblAlgn val="ctr"/>
        <c:lblOffset val="100"/>
        <c:noMultiLvlLbl val="0"/>
      </c:catAx>
      <c:valAx>
        <c:axId val="115260032"/>
        <c:scaling>
          <c:orientation val="minMax"/>
        </c:scaling>
        <c:delete val="1"/>
        <c:axPos val="l"/>
        <c:majorGridlines/>
        <c:numFmt formatCode="#,##0.0" sourceLinked="1"/>
        <c:majorTickMark val="out"/>
        <c:minorTickMark val="none"/>
        <c:tickLblPos val="none"/>
        <c:crossAx val="1152584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ru-RU" sz="1400">
                <a:solidFill>
                  <a:schemeClr val="accent1">
                    <a:lumMod val="50000"/>
                  </a:schemeClr>
                </a:solidFill>
              </a:rPr>
              <a:t>Расходы на обслуживание муниципального долга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22.171800000000001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06-4B46-BA96-4B60A5152EF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7.8995499999999996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C06-4B46-BA96-4B60A5152EF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12.62307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C06-4B46-BA96-4B60A5152E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6849664"/>
        <c:axId val="117125888"/>
      </c:barChart>
      <c:catAx>
        <c:axId val="1168496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7125888"/>
        <c:crosses val="autoZero"/>
        <c:auto val="1"/>
        <c:lblAlgn val="ctr"/>
        <c:lblOffset val="100"/>
        <c:noMultiLvlLbl val="0"/>
      </c:catAx>
      <c:valAx>
        <c:axId val="117125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16849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75591315312295"/>
          <c:y val="0.81262400749948005"/>
          <c:w val="0.42860289019763215"/>
          <c:h val="0.112549911366575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Century Gothic" panose="020B0502020202020204" pitchFamily="34" charset="0"/>
        </a:defRPr>
      </a:pPr>
      <a:endParaRPr lang="ru-RU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53411159443823E-2"/>
          <c:y val="0"/>
          <c:w val="0.92437485578525458"/>
          <c:h val="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31D4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549A-455C-A009-502563A74709}"/>
              </c:ext>
            </c:extLst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549A-455C-A009-502563A74709}"/>
              </c:ext>
            </c:extLst>
          </c:dPt>
          <c:dPt>
            <c:idx val="2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549A-455C-A009-502563A74709}"/>
              </c:ext>
            </c:extLst>
          </c:dPt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Ненгалоговые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21.3</c:v>
                </c:pt>
                <c:pt idx="1">
                  <c:v>2.9</c:v>
                </c:pt>
                <c:pt idx="2">
                  <c:v>75.7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49A-455C-A009-502563A747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557125597155845E-2"/>
          <c:y val="3.2947206758545691E-2"/>
          <c:w val="0.92437485578525458"/>
          <c:h val="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31D4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AB07-4D93-A04C-2BA4B8CE30EF}"/>
              </c:ext>
            </c:extLst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AB07-4D93-A04C-2BA4B8CE30EF}"/>
              </c:ext>
            </c:extLst>
          </c:dPt>
          <c:dPt>
            <c:idx val="2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AB07-4D93-A04C-2BA4B8CE30EF}"/>
              </c:ext>
            </c:extLst>
          </c:dPt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Ненгалоговые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21.9</c:v>
                </c:pt>
                <c:pt idx="1">
                  <c:v>3</c:v>
                </c:pt>
                <c:pt idx="2">
                  <c:v>75.099999999999994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B07-4D93-A04C-2BA4B8CE30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53411159443823E-2"/>
          <c:y val="0"/>
          <c:w val="0.92437485578525458"/>
          <c:h val="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88CF-47AF-B03F-FFC8438881D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88CF-47AF-B03F-FFC8438881D5}"/>
              </c:ext>
            </c:extLst>
          </c:dPt>
          <c:dPt>
            <c:idx val="2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88CF-47AF-B03F-FFC8438881D5}"/>
              </c:ext>
            </c:extLst>
          </c:dPt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Ненгалоговые доходы</c:v>
                </c:pt>
                <c:pt idx="2">
                  <c:v>безвосмездные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22.4</c:v>
                </c:pt>
                <c:pt idx="1">
                  <c:v>2.7</c:v>
                </c:pt>
                <c:pt idx="2">
                  <c:v>74.900000000000006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8CF-47AF-B03F-FFC8438881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53411159443823E-2"/>
          <c:y val="0"/>
          <c:w val="0.92437485578525458"/>
          <c:h val="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3498-451A-AFFE-F1C534AC95A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3498-451A-AFFE-F1C534AC95A6}"/>
              </c:ext>
            </c:extLst>
          </c:dPt>
          <c:dPt>
            <c:idx val="2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3498-451A-AFFE-F1C534AC95A6}"/>
              </c:ext>
            </c:extLst>
          </c:dPt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Ненгалоговые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21.3</c:v>
                </c:pt>
                <c:pt idx="1">
                  <c:v>2.9</c:v>
                </c:pt>
                <c:pt idx="2">
                  <c:v>75.7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498-451A-AFFE-F1C534AC95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53411159443823E-2"/>
          <c:y val="0"/>
          <c:w val="0.92437485578525458"/>
          <c:h val="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ABE7-4ECC-805D-1EA010FAA67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ABE7-4ECC-805D-1EA010FAA671}"/>
              </c:ext>
            </c:extLst>
          </c:dPt>
          <c:dPt>
            <c:idx val="2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ABE7-4ECC-805D-1EA010FAA671}"/>
              </c:ext>
            </c:extLst>
          </c:dPt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Ненгалоговые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22.4</c:v>
                </c:pt>
                <c:pt idx="1">
                  <c:v>3</c:v>
                </c:pt>
                <c:pt idx="2">
                  <c:v>75.099999999999994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BE7-4ECC-805D-1EA010FAA6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53411159443823E-2"/>
          <c:y val="0"/>
          <c:w val="0.92437485578525458"/>
          <c:h val="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c:spPr>
          <c:dPt>
            <c:idx val="2"/>
            <c:bubble3D val="0"/>
            <c:spPr>
              <a:solidFill>
                <a:srgbClr val="92D05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8B2B-416A-8D3E-795D0394342D}"/>
              </c:ext>
            </c:extLst>
          </c:dPt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22.4</c:v>
                </c:pt>
                <c:pt idx="1">
                  <c:v>2.7</c:v>
                </c:pt>
                <c:pt idx="2">
                  <c:v>74.900000000000006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B2B-416A-8D3E-795D039434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0.83687</cdr:x>
      <cdr:y>0.05638</cdr:y>
    </cdr:from>
    <cdr:to>
      <cdr:x>0.94379</cdr:x>
      <cdr:y>0.24743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156859" y="26987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0.64038</cdr:x>
      <cdr:y>0.39881</cdr:y>
    </cdr:from>
    <cdr:to>
      <cdr:x>0.67486</cdr:x>
      <cdr:y>0.60119</cdr:y>
    </cdr:to>
    <cdr:sp macro="" textlink="">
      <cdr:nvSpPr>
        <cdr:cNvPr id="3" name="TextBox 2"/>
        <cdr:cNvSpPr txBox="1"/>
      </cdr:nvSpPr>
      <cdr:spPr>
        <a:xfrm xmlns:a="http://schemas.openxmlformats.org/drawingml/2006/main" rot="16200000">
          <a:off x="5035878" y="2115157"/>
          <a:ext cx="91440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dirty="0" smtClean="0">
              <a:latin typeface="Century Gothic" panose="020B0502020202020204" pitchFamily="34" charset="0"/>
            </a:rPr>
            <a:t>2 014,2</a:t>
          </a:r>
          <a:endParaRPr lang="ru-RU" sz="1800" dirty="0">
            <a:latin typeface="Century Gothic" panose="020B0502020202020204" pitchFamily="34" charset="0"/>
          </a:endParaRP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0.41388</cdr:x>
      <cdr:y>0.42656</cdr:y>
    </cdr:from>
    <cdr:to>
      <cdr:x>0.66007</cdr:x>
      <cdr:y>0.67995</cdr:y>
    </cdr:to>
    <cdr:sp macro="" textlink="">
      <cdr:nvSpPr>
        <cdr:cNvPr id="11" name="Полилиния 10"/>
        <cdr:cNvSpPr/>
      </cdr:nvSpPr>
      <cdr:spPr>
        <a:xfrm xmlns:a="http://schemas.openxmlformats.org/drawingml/2006/main">
          <a:off x="1738358" y="968311"/>
          <a:ext cx="1034032" cy="575200"/>
        </a:xfrm>
        <a:custGeom xmlns:a="http://schemas.openxmlformats.org/drawingml/2006/main">
          <a:avLst/>
          <a:gdLst>
            <a:gd name="connsiteX0" fmla="*/ 0 w 1034032"/>
            <a:gd name="connsiteY0" fmla="*/ 0 h 575200"/>
            <a:gd name="connsiteX1" fmla="*/ 475013 w 1034032"/>
            <a:gd name="connsiteY1" fmla="*/ 522514 h 575200"/>
            <a:gd name="connsiteX2" fmla="*/ 475013 w 1034032"/>
            <a:gd name="connsiteY2" fmla="*/ 534389 h 575200"/>
            <a:gd name="connsiteX3" fmla="*/ 997527 w 1034032"/>
            <a:gd name="connsiteY3" fmla="*/ 320634 h 575200"/>
            <a:gd name="connsiteX4" fmla="*/ 997527 w 1034032"/>
            <a:gd name="connsiteY4" fmla="*/ 320634 h 575200"/>
            <a:gd name="connsiteX5" fmla="*/ 1033153 w 1034032"/>
            <a:gd name="connsiteY5" fmla="*/ 320634 h 575200"/>
            <a:gd name="connsiteX6" fmla="*/ 1033153 w 1034032"/>
            <a:gd name="connsiteY6" fmla="*/ 320634 h 575200"/>
            <a:gd name="connsiteX7" fmla="*/ 1033153 w 1034032"/>
            <a:gd name="connsiteY7" fmla="*/ 332509 h 575200"/>
            <a:gd name="connsiteX8" fmla="*/ 1021278 w 1034032"/>
            <a:gd name="connsiteY8" fmla="*/ 296883 h 575200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</a:cxnLst>
          <a:rect l="l" t="t" r="r" b="b"/>
          <a:pathLst>
            <a:path w="1034032" h="575200">
              <a:moveTo>
                <a:pt x="0" y="0"/>
              </a:moveTo>
              <a:lnTo>
                <a:pt x="475013" y="522514"/>
              </a:lnTo>
              <a:cubicBezTo>
                <a:pt x="554182" y="611579"/>
                <a:pt x="387927" y="568036"/>
                <a:pt x="475013" y="534389"/>
              </a:cubicBezTo>
              <a:cubicBezTo>
                <a:pt x="562099" y="500742"/>
                <a:pt x="997527" y="320634"/>
                <a:pt x="997527" y="320634"/>
              </a:cubicBezTo>
              <a:lnTo>
                <a:pt x="997527" y="320634"/>
              </a:lnTo>
              <a:lnTo>
                <a:pt x="1033153" y="320634"/>
              </a:lnTo>
              <a:lnTo>
                <a:pt x="1033153" y="320634"/>
              </a:lnTo>
              <a:cubicBezTo>
                <a:pt x="1033153" y="322613"/>
                <a:pt x="1035132" y="336468"/>
                <a:pt x="1033153" y="332509"/>
              </a:cubicBezTo>
              <a:cubicBezTo>
                <a:pt x="1031174" y="328551"/>
                <a:pt x="1026226" y="312717"/>
                <a:pt x="1021278" y="296883"/>
              </a:cubicBezTo>
            </a:path>
          </a:pathLst>
        </a:custGeom>
        <a:noFill xmlns:a="http://schemas.openxmlformats.org/drawingml/2006/main"/>
        <a:ln xmlns:a="http://schemas.openxmlformats.org/drawingml/2006/main">
          <a:solidFill>
            <a:schemeClr val="accent6">
              <a:lumMod val="75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0.69381</cdr:x>
      <cdr:y>0.10897</cdr:y>
    </cdr:from>
    <cdr:to>
      <cdr:x>0.80492</cdr:x>
      <cdr:y>0.31101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709804" y="49320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 smtClean="0">
              <a:latin typeface="Century Gothic" panose="020B0502020202020204" pitchFamily="34" charset="0"/>
            </a:rPr>
            <a:t>+4,1%</a:t>
          </a:r>
          <a:endParaRPr lang="ru-RU" sz="1100" dirty="0">
            <a:latin typeface="Century Gothic" panose="020B0502020202020204" pitchFamily="34" charset="0"/>
          </a:endParaRPr>
        </a:p>
      </cdr:txBody>
    </cdr:sp>
  </cdr:relSizeAnchor>
  <cdr:relSizeAnchor xmlns:cdr="http://schemas.openxmlformats.org/drawingml/2006/chartDrawing">
    <cdr:from>
      <cdr:x>0.68519</cdr:x>
      <cdr:y>0.56746</cdr:y>
    </cdr:from>
    <cdr:to>
      <cdr:x>0.7963</cdr:x>
      <cdr:y>0.7695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638800" y="256831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 smtClean="0">
              <a:latin typeface="Century Gothic" panose="020B0502020202020204" pitchFamily="34" charset="0"/>
            </a:rPr>
            <a:t>+13,9%</a:t>
          </a:r>
          <a:endParaRPr lang="ru-RU" sz="1100" dirty="0">
            <a:latin typeface="Century Gothic" panose="020B0502020202020204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0.4747</cdr:x>
      <cdr:y>0.76121</cdr:y>
    </cdr:from>
    <cdr:to>
      <cdr:x>0.6601</cdr:x>
      <cdr:y>0.92723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341240" y="4192589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 smtClean="0">
              <a:latin typeface="Century Gothic" panose="020B0502020202020204" pitchFamily="34" charset="0"/>
            </a:rPr>
            <a:t>2019 год</a:t>
          </a:r>
          <a:endParaRPr lang="ru-RU" sz="1100" b="1" dirty="0">
            <a:latin typeface="Century Gothic" panose="020B0502020202020204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0.50235</cdr:x>
      <cdr:y>0.78213</cdr:y>
    </cdr:from>
    <cdr:to>
      <cdr:x>0.67166</cdr:x>
      <cdr:y>0.95608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712989" y="411133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 smtClean="0">
              <a:latin typeface="Century Gothic" panose="020B0502020202020204" pitchFamily="34" charset="0"/>
            </a:rPr>
            <a:t>2018 год</a:t>
          </a:r>
          <a:endParaRPr lang="ru-RU" sz="1100" b="1" dirty="0">
            <a:latin typeface="Century Gothic" panose="020B0502020202020204" pitchFamily="34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0.51429</cdr:x>
      <cdr:y>0.70799</cdr:y>
    </cdr:from>
    <cdr:to>
      <cdr:x>0.63619</cdr:x>
      <cdr:y>0.89623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57652" y="34392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0.89111</cdr:x>
      <cdr:y>0.54863</cdr:y>
    </cdr:from>
    <cdr:to>
      <cdr:x>1</cdr:x>
      <cdr:y>1</cdr:y>
    </cdr:to>
    <cdr:pic>
      <cdr:nvPicPr>
        <cdr:cNvPr id="2" name="Рисунок 1" descr="111111111111111111.png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 cstate="print">
          <a:duotone>
            <a:schemeClr val="accent6">
              <a:shade val="45000"/>
              <a:satMod val="135000"/>
            </a:schemeClr>
            <a:prstClr val="white"/>
          </a:duotone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5261714" y="1180914"/>
          <a:ext cx="642942" cy="971550"/>
        </a:xfrm>
        <a:prstGeom xmlns:a="http://schemas.openxmlformats.org/drawingml/2006/main" prst="rect">
          <a:avLst/>
        </a:prstGeom>
      </cdr:spPr>
    </cdr:pic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0.87103</cdr:x>
      <cdr:y>0.70228</cdr:y>
    </cdr:from>
    <cdr:to>
      <cdr:x>1</cdr:x>
      <cdr:y>1</cdr:y>
    </cdr:to>
    <cdr:pic>
      <cdr:nvPicPr>
        <cdr:cNvPr id="2" name="Рисунок 1" descr="111111111111111111.png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 cstate="print">
          <a:duotone>
            <a:schemeClr val="accent6">
              <a:shade val="45000"/>
              <a:satMod val="135000"/>
            </a:schemeClr>
            <a:prstClr val="white"/>
          </a:duotone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4342197" y="2291741"/>
          <a:ext cx="642942" cy="971550"/>
        </a:xfrm>
        <a:prstGeom xmlns:a="http://schemas.openxmlformats.org/drawingml/2006/main" prst="rect">
          <a:avLst/>
        </a:prstGeom>
      </cdr:spPr>
    </cdr:pic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0.88486</cdr:x>
      <cdr:y>0.63876</cdr:y>
    </cdr:from>
    <cdr:to>
      <cdr:x>1</cdr:x>
      <cdr:y>1</cdr:y>
    </cdr:to>
    <cdr:pic>
      <cdr:nvPicPr>
        <cdr:cNvPr id="2" name="Рисунок 1" descr="111111111111111111.png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 cstate="print">
          <a:duotone>
            <a:schemeClr val="accent6">
              <a:shade val="45000"/>
              <a:satMod val="135000"/>
            </a:schemeClr>
            <a:prstClr val="white"/>
          </a:duotone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4941179" y="1717931"/>
          <a:ext cx="642942" cy="971550"/>
        </a:xfrm>
        <a:prstGeom xmlns:a="http://schemas.openxmlformats.org/drawingml/2006/main" prst="rect">
          <a:avLst/>
        </a:prstGeom>
      </cdr:spPr>
    </cdr:pic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0.66152</cdr:x>
      <cdr:y>0.34504</cdr:y>
    </cdr:from>
    <cdr:to>
      <cdr:x>0.79022</cdr:x>
      <cdr:y>0.45841</cdr:y>
    </cdr:to>
    <cdr:sp macro="" textlink="">
      <cdr:nvSpPr>
        <cdr:cNvPr id="3" name="TextBox 8"/>
        <cdr:cNvSpPr txBox="1"/>
      </cdr:nvSpPr>
      <cdr:spPr>
        <a:xfrm xmlns:a="http://schemas.openxmlformats.org/drawingml/2006/main">
          <a:off x="3549989" y="936653"/>
          <a:ext cx="690647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1400" b="1" dirty="0" smtClean="0">
              <a:latin typeface="Century Gothic" pitchFamily="34" charset="0"/>
            </a:rPr>
            <a:t>402</a:t>
          </a:r>
          <a:r>
            <a:rPr lang="ru-RU" sz="1400" b="1" dirty="0" smtClean="0">
              <a:latin typeface="Century Gothic" pitchFamily="34" charset="0"/>
            </a:rPr>
            <a:t>,</a:t>
          </a:r>
          <a:r>
            <a:rPr lang="en-US" sz="1400" b="1" dirty="0" smtClean="0">
              <a:latin typeface="Century Gothic" pitchFamily="34" charset="0"/>
            </a:rPr>
            <a:t>1</a:t>
          </a:r>
          <a:endParaRPr lang="ru-RU" sz="1400" b="1" dirty="0" smtClean="0">
            <a:latin typeface="Century Gothic" pitchFamily="34" charset="0"/>
          </a:endParaRPr>
        </a:p>
      </cdr:txBody>
    </cdr:sp>
  </cdr:relSizeAnchor>
  <cdr:relSizeAnchor xmlns:cdr="http://schemas.openxmlformats.org/drawingml/2006/chartDrawing">
    <cdr:from>
      <cdr:x>0.01042</cdr:x>
      <cdr:y>0.7931</cdr:y>
    </cdr:from>
    <cdr:to>
      <cdr:x>0.16883</cdr:x>
      <cdr:y>0.86832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89326" y="3569421"/>
          <a:ext cx="1357979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ru-RU" sz="1600" dirty="0" smtClean="0">
              <a:solidFill>
                <a:srgbClr val="231D4C"/>
              </a:solidFill>
              <a:latin typeface="Century Gothic" pitchFamily="34" charset="0"/>
            </a:rPr>
            <a:t>201</a:t>
          </a:r>
          <a:r>
            <a:rPr lang="en-US" sz="1600" dirty="0" smtClean="0">
              <a:solidFill>
                <a:srgbClr val="231D4C"/>
              </a:solidFill>
              <a:latin typeface="Century Gothic" pitchFamily="34" charset="0"/>
            </a:rPr>
            <a:t>3</a:t>
          </a:r>
          <a:r>
            <a:rPr lang="ru-RU" sz="1600" dirty="0" smtClean="0">
              <a:solidFill>
                <a:srgbClr val="231D4C"/>
              </a:solidFill>
              <a:latin typeface="Century Gothic" pitchFamily="34" charset="0"/>
            </a:rPr>
            <a:t> г.</a:t>
          </a:r>
          <a:endParaRPr lang="ru-RU" sz="1600" dirty="0">
            <a:solidFill>
              <a:srgbClr val="231D4C"/>
            </a:solidFill>
            <a:latin typeface="Century Gothic" pitchFamily="34" charset="0"/>
          </a:endParaRPr>
        </a:p>
      </cdr:txBody>
    </cdr:sp>
  </cdr:relSizeAnchor>
  <cdr:relSizeAnchor xmlns:cdr="http://schemas.openxmlformats.org/drawingml/2006/chartDrawing">
    <cdr:from>
      <cdr:x>0.825</cdr:x>
      <cdr:y>0.37333</cdr:y>
    </cdr:from>
    <cdr:to>
      <cdr:x>0.96027</cdr:x>
      <cdr:y>0.48671</cdr:y>
    </cdr:to>
    <cdr:sp macro="" textlink="">
      <cdr:nvSpPr>
        <cdr:cNvPr id="10" name="TextBox 8"/>
        <cdr:cNvSpPr txBox="1"/>
      </cdr:nvSpPr>
      <cdr:spPr>
        <a:xfrm xmlns:a="http://schemas.openxmlformats.org/drawingml/2006/main">
          <a:off x="4427280" y="1013459"/>
          <a:ext cx="725914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400" b="1" dirty="0" smtClean="0">
              <a:solidFill>
                <a:srgbClr val="231D4C"/>
              </a:solidFill>
              <a:latin typeface="Century Gothic" pitchFamily="34" charset="0"/>
            </a:rPr>
            <a:t>390</a:t>
          </a:r>
          <a:r>
            <a:rPr lang="ru-RU" sz="1400" b="1" dirty="0" smtClean="0">
              <a:solidFill>
                <a:srgbClr val="231D4C"/>
              </a:solidFill>
              <a:latin typeface="Century Gothic" pitchFamily="34" charset="0"/>
            </a:rPr>
            <a:t>,1</a:t>
          </a:r>
          <a:endParaRPr lang="ru-RU" sz="1600" dirty="0">
            <a:solidFill>
              <a:srgbClr val="231D4C"/>
            </a:solidFill>
            <a:latin typeface="Century Gothic" pitchFamily="34" charset="0"/>
          </a:endParaRPr>
        </a:p>
      </cdr:txBody>
    </cdr:sp>
  </cdr:relSizeAnchor>
  <cdr:relSizeAnchor xmlns:cdr="http://schemas.openxmlformats.org/drawingml/2006/chartDrawing">
    <cdr:from>
      <cdr:x>0.51052</cdr:x>
      <cdr:y>0.19306</cdr:y>
    </cdr:from>
    <cdr:to>
      <cdr:x>0.63793</cdr:x>
      <cdr:y>0.30643</cdr:y>
    </cdr:to>
    <cdr:sp macro="" textlink="">
      <cdr:nvSpPr>
        <cdr:cNvPr id="11" name="TextBox 8"/>
        <cdr:cNvSpPr txBox="1"/>
      </cdr:nvSpPr>
      <cdr:spPr>
        <a:xfrm xmlns:a="http://schemas.openxmlformats.org/drawingml/2006/main">
          <a:off x="2739661" y="524079"/>
          <a:ext cx="683726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400" b="1" dirty="0" smtClean="0">
              <a:solidFill>
                <a:srgbClr val="231D4C"/>
              </a:solidFill>
              <a:latin typeface="Century Gothic" pitchFamily="34" charset="0"/>
            </a:rPr>
            <a:t>607</a:t>
          </a:r>
          <a:r>
            <a:rPr lang="ru-RU" sz="1400" b="1" dirty="0" smtClean="0">
              <a:solidFill>
                <a:srgbClr val="231D4C"/>
              </a:solidFill>
              <a:latin typeface="Century Gothic" pitchFamily="34" charset="0"/>
            </a:rPr>
            <a:t>,</a:t>
          </a:r>
          <a:r>
            <a:rPr lang="en-US" sz="1400" b="1" dirty="0" smtClean="0">
              <a:solidFill>
                <a:srgbClr val="231D4C"/>
              </a:solidFill>
              <a:latin typeface="Century Gothic" pitchFamily="34" charset="0"/>
            </a:rPr>
            <a:t>9</a:t>
          </a:r>
          <a:endParaRPr lang="ru-RU" sz="1600" dirty="0">
            <a:solidFill>
              <a:srgbClr val="231D4C"/>
            </a:solidFill>
            <a:latin typeface="Century Gothic" pitchFamily="34" charset="0"/>
          </a:endParaRPr>
        </a:p>
      </cdr:txBody>
    </cdr:sp>
  </cdr:relSizeAnchor>
  <cdr:relSizeAnchor xmlns:cdr="http://schemas.openxmlformats.org/drawingml/2006/chartDrawing">
    <cdr:from>
      <cdr:x>0.35751</cdr:x>
      <cdr:y>0.23166</cdr:y>
    </cdr:from>
    <cdr:to>
      <cdr:x>0.49576</cdr:x>
      <cdr:y>0.34504</cdr:y>
    </cdr:to>
    <cdr:sp macro="" textlink="">
      <cdr:nvSpPr>
        <cdr:cNvPr id="12" name="TextBox 8"/>
        <cdr:cNvSpPr txBox="1"/>
      </cdr:nvSpPr>
      <cdr:spPr>
        <a:xfrm xmlns:a="http://schemas.openxmlformats.org/drawingml/2006/main">
          <a:off x="1918546" y="628876"/>
          <a:ext cx="741881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400" b="1" dirty="0" smtClean="0">
              <a:solidFill>
                <a:srgbClr val="231D4C"/>
              </a:solidFill>
              <a:latin typeface="Century Gothic" pitchFamily="34" charset="0"/>
            </a:rPr>
            <a:t>554</a:t>
          </a:r>
          <a:r>
            <a:rPr lang="ru-RU" sz="1400" b="1" dirty="0" smtClean="0">
              <a:solidFill>
                <a:srgbClr val="231D4C"/>
              </a:solidFill>
              <a:latin typeface="Century Gothic" pitchFamily="34" charset="0"/>
            </a:rPr>
            <a:t>,</a:t>
          </a:r>
          <a:r>
            <a:rPr lang="en-US" sz="1400" b="1" dirty="0" smtClean="0">
              <a:solidFill>
                <a:srgbClr val="231D4C"/>
              </a:solidFill>
              <a:latin typeface="Century Gothic" pitchFamily="34" charset="0"/>
            </a:rPr>
            <a:t>6</a:t>
          </a:r>
          <a:endParaRPr lang="ru-RU" sz="1050" dirty="0" smtClean="0">
            <a:solidFill>
              <a:srgbClr val="231D4C"/>
            </a:solidFill>
            <a:latin typeface="Century Gothic" pitchFamily="34" charset="0"/>
          </a:endParaRPr>
        </a:p>
      </cdr:txBody>
    </cdr:sp>
  </cdr:relSizeAnchor>
  <cdr:relSizeAnchor xmlns:cdr="http://schemas.openxmlformats.org/drawingml/2006/chartDrawing">
    <cdr:from>
      <cdr:x>0.46875</cdr:x>
      <cdr:y>0.7931</cdr:y>
    </cdr:from>
    <cdr:to>
      <cdr:x>0.62717</cdr:x>
      <cdr:y>0.86832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4018388" y="3569421"/>
          <a:ext cx="1358064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600" dirty="0" smtClean="0">
              <a:solidFill>
                <a:srgbClr val="231D4C"/>
              </a:solidFill>
              <a:latin typeface="Century Gothic" pitchFamily="34" charset="0"/>
            </a:rPr>
            <a:t>201</a:t>
          </a:r>
          <a:r>
            <a:rPr lang="en-US" sz="1600" dirty="0" smtClean="0">
              <a:solidFill>
                <a:srgbClr val="231D4C"/>
              </a:solidFill>
              <a:latin typeface="Century Gothic" pitchFamily="34" charset="0"/>
            </a:rPr>
            <a:t>6</a:t>
          </a:r>
          <a:r>
            <a:rPr lang="ru-RU" sz="1600" dirty="0" smtClean="0">
              <a:solidFill>
                <a:srgbClr val="231D4C"/>
              </a:solidFill>
              <a:latin typeface="Century Gothic" pitchFamily="34" charset="0"/>
            </a:rPr>
            <a:t> г.</a:t>
          </a:r>
          <a:endParaRPr lang="ru-RU" sz="1600" dirty="0">
            <a:solidFill>
              <a:srgbClr val="231D4C"/>
            </a:solidFill>
            <a:latin typeface="Century Gothic" pitchFamily="34" charset="0"/>
          </a:endParaRPr>
        </a:p>
      </cdr:txBody>
    </cdr:sp>
  </cdr:relSizeAnchor>
  <cdr:relSizeAnchor xmlns:cdr="http://schemas.openxmlformats.org/drawingml/2006/chartDrawing">
    <cdr:from>
      <cdr:x>0.3125</cdr:x>
      <cdr:y>0.7931</cdr:y>
    </cdr:from>
    <cdr:to>
      <cdr:x>0.47092</cdr:x>
      <cdr:y>0.86832</cdr:y>
    </cdr:to>
    <cdr:sp macro="" textlink="">
      <cdr:nvSpPr>
        <cdr:cNvPr id="17" name="TextBox 1"/>
        <cdr:cNvSpPr txBox="1"/>
      </cdr:nvSpPr>
      <cdr:spPr>
        <a:xfrm xmlns:a="http://schemas.openxmlformats.org/drawingml/2006/main">
          <a:off x="2678925" y="3569421"/>
          <a:ext cx="1358065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600" dirty="0" smtClean="0">
              <a:solidFill>
                <a:srgbClr val="231D4C"/>
              </a:solidFill>
              <a:latin typeface="Century Gothic" pitchFamily="34" charset="0"/>
            </a:rPr>
            <a:t>201</a:t>
          </a:r>
          <a:r>
            <a:rPr lang="en-US" sz="1600" dirty="0" smtClean="0">
              <a:solidFill>
                <a:srgbClr val="231D4C"/>
              </a:solidFill>
              <a:latin typeface="Century Gothic" pitchFamily="34" charset="0"/>
            </a:rPr>
            <a:t>5</a:t>
          </a:r>
          <a:r>
            <a:rPr lang="ru-RU" sz="1600" dirty="0" smtClean="0">
              <a:solidFill>
                <a:srgbClr val="231D4C"/>
              </a:solidFill>
              <a:latin typeface="Century Gothic" pitchFamily="34" charset="0"/>
            </a:rPr>
            <a:t> г.</a:t>
          </a:r>
          <a:endParaRPr lang="ru-RU" sz="1600" dirty="0">
            <a:solidFill>
              <a:srgbClr val="231D4C"/>
            </a:solidFill>
            <a:latin typeface="Century Gothic" pitchFamily="34" charset="0"/>
          </a:endParaRPr>
        </a:p>
      </cdr:txBody>
    </cdr:sp>
  </cdr:relSizeAnchor>
  <cdr:relSizeAnchor xmlns:cdr="http://schemas.openxmlformats.org/drawingml/2006/chartDrawing">
    <cdr:from>
      <cdr:x>0.15625</cdr:x>
      <cdr:y>0.7931</cdr:y>
    </cdr:from>
    <cdr:to>
      <cdr:x>0.31467</cdr:x>
      <cdr:y>0.86832</cdr:y>
    </cdr:to>
    <cdr:sp macro="" textlink="">
      <cdr:nvSpPr>
        <cdr:cNvPr id="18" name="TextBox 1"/>
        <cdr:cNvSpPr txBox="1"/>
      </cdr:nvSpPr>
      <cdr:spPr>
        <a:xfrm xmlns:a="http://schemas.openxmlformats.org/drawingml/2006/main">
          <a:off x="1339463" y="3569421"/>
          <a:ext cx="1358064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600" dirty="0" smtClean="0">
              <a:solidFill>
                <a:srgbClr val="231D4C"/>
              </a:solidFill>
              <a:latin typeface="Century Gothic" pitchFamily="34" charset="0"/>
            </a:rPr>
            <a:t>201</a:t>
          </a:r>
          <a:r>
            <a:rPr lang="en-US" sz="1600" dirty="0" smtClean="0">
              <a:solidFill>
                <a:srgbClr val="231D4C"/>
              </a:solidFill>
              <a:latin typeface="Century Gothic" pitchFamily="34" charset="0"/>
            </a:rPr>
            <a:t>4</a:t>
          </a:r>
          <a:r>
            <a:rPr lang="ru-RU" sz="1600" dirty="0" smtClean="0">
              <a:solidFill>
                <a:srgbClr val="231D4C"/>
              </a:solidFill>
              <a:latin typeface="Century Gothic" pitchFamily="34" charset="0"/>
            </a:rPr>
            <a:t> г.</a:t>
          </a:r>
          <a:endParaRPr lang="ru-RU" sz="1600" dirty="0">
            <a:solidFill>
              <a:srgbClr val="231D4C"/>
            </a:solidFill>
            <a:latin typeface="Century Gothic" pitchFamily="34" charset="0"/>
          </a:endParaRPr>
        </a:p>
      </cdr:txBody>
    </cdr:sp>
  </cdr:relSizeAnchor>
  <cdr:relSizeAnchor xmlns:cdr="http://schemas.openxmlformats.org/drawingml/2006/chartDrawing">
    <cdr:from>
      <cdr:x>0.77083</cdr:x>
      <cdr:y>0.7931</cdr:y>
    </cdr:from>
    <cdr:to>
      <cdr:x>0.92925</cdr:x>
      <cdr:y>0.86832</cdr:y>
    </cdr:to>
    <cdr:sp macro="" textlink="">
      <cdr:nvSpPr>
        <cdr:cNvPr id="19" name="TextBox 1"/>
        <cdr:cNvSpPr txBox="1"/>
      </cdr:nvSpPr>
      <cdr:spPr>
        <a:xfrm xmlns:a="http://schemas.openxmlformats.org/drawingml/2006/main">
          <a:off x="6607986" y="3569421"/>
          <a:ext cx="1358065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600" dirty="0" smtClean="0">
              <a:solidFill>
                <a:srgbClr val="231D4C"/>
              </a:solidFill>
              <a:latin typeface="Century Gothic" pitchFamily="34" charset="0"/>
            </a:rPr>
            <a:t>201</a:t>
          </a:r>
          <a:r>
            <a:rPr lang="en-US" sz="1600" dirty="0" smtClean="0">
              <a:solidFill>
                <a:srgbClr val="231D4C"/>
              </a:solidFill>
              <a:latin typeface="Century Gothic" pitchFamily="34" charset="0"/>
            </a:rPr>
            <a:t>8</a:t>
          </a:r>
          <a:r>
            <a:rPr lang="ru-RU" sz="1600" dirty="0" smtClean="0">
              <a:solidFill>
                <a:srgbClr val="231D4C"/>
              </a:solidFill>
              <a:latin typeface="Century Gothic" pitchFamily="34" charset="0"/>
            </a:rPr>
            <a:t> г.</a:t>
          </a:r>
          <a:endParaRPr lang="ru-RU" sz="1600" dirty="0">
            <a:solidFill>
              <a:srgbClr val="231D4C"/>
            </a:solidFill>
            <a:latin typeface="Century Gothic" pitchFamily="34" charset="0"/>
          </a:endParaRPr>
        </a:p>
      </cdr:txBody>
    </cdr:sp>
  </cdr:relSizeAnchor>
  <cdr:relSizeAnchor xmlns:cdr="http://schemas.openxmlformats.org/drawingml/2006/chartDrawing">
    <cdr:from>
      <cdr:x>0.61458</cdr:x>
      <cdr:y>0.7931</cdr:y>
    </cdr:from>
    <cdr:to>
      <cdr:x>0.773</cdr:x>
      <cdr:y>0.86832</cdr:y>
    </cdr:to>
    <cdr:sp macro="" textlink="">
      <cdr:nvSpPr>
        <cdr:cNvPr id="20" name="TextBox 1"/>
        <cdr:cNvSpPr txBox="1"/>
      </cdr:nvSpPr>
      <cdr:spPr>
        <a:xfrm xmlns:a="http://schemas.openxmlformats.org/drawingml/2006/main">
          <a:off x="5268524" y="3569421"/>
          <a:ext cx="1358065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600" dirty="0" smtClean="0">
              <a:solidFill>
                <a:srgbClr val="231D4C"/>
              </a:solidFill>
              <a:latin typeface="Century Gothic" pitchFamily="34" charset="0"/>
            </a:rPr>
            <a:t>201</a:t>
          </a:r>
          <a:r>
            <a:rPr lang="en-US" sz="1600" dirty="0" smtClean="0">
              <a:solidFill>
                <a:srgbClr val="231D4C"/>
              </a:solidFill>
              <a:latin typeface="Century Gothic" pitchFamily="34" charset="0"/>
            </a:rPr>
            <a:t>7</a:t>
          </a:r>
          <a:r>
            <a:rPr lang="ru-RU" sz="1600" dirty="0" smtClean="0">
              <a:solidFill>
                <a:srgbClr val="231D4C"/>
              </a:solidFill>
              <a:latin typeface="Century Gothic" pitchFamily="34" charset="0"/>
            </a:rPr>
            <a:t> г.</a:t>
          </a:r>
          <a:endParaRPr lang="ru-RU" sz="1600" dirty="0">
            <a:solidFill>
              <a:srgbClr val="231D4C"/>
            </a:solidFill>
            <a:latin typeface="Century Gothic" pitchFamily="34" charset="0"/>
          </a:endParaRPr>
        </a:p>
      </cdr:txBody>
    </cdr:sp>
  </cdr:relSizeAnchor>
  <cdr:relSizeAnchor xmlns:cdr="http://schemas.openxmlformats.org/drawingml/2006/chartDrawing">
    <cdr:from>
      <cdr:x>0.22281</cdr:x>
      <cdr:y>0.28318</cdr:y>
    </cdr:from>
    <cdr:to>
      <cdr:x>0.3068</cdr:x>
      <cdr:y>0.37918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910016" y="1274484"/>
          <a:ext cx="72008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0.21441</cdr:x>
      <cdr:y>0.31518</cdr:y>
    </cdr:from>
    <cdr:to>
      <cdr:x>0.30862</cdr:x>
      <cdr:y>0.43193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150610" y="855600"/>
          <a:ext cx="505574" cy="3169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462,8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0.04174</cdr:x>
      <cdr:y>0.03953</cdr:y>
    </cdr:from>
    <cdr:to>
      <cdr:x>0.15129</cdr:x>
      <cdr:y>0.17967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4004" y="107313"/>
          <a:ext cx="587904" cy="3804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i="0" dirty="0" smtClean="0"/>
            <a:t>783,9</a:t>
          </a:r>
          <a:endParaRPr lang="ru-RU" sz="1600" b="1" i="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9662A-C4EC-4DBD-8113-D83C55186C6B}" type="datetimeFigureOut">
              <a:rPr lang="ru-RU" smtClean="0"/>
              <a:pPr/>
              <a:t>02.06.2020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0987F-C932-428D-92B7-A7CEE4B1A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871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928EC0-4AEE-4274-90EB-32866776B4CA}" type="datetimeFigureOut">
              <a:rPr lang="ru-RU" smtClean="0"/>
              <a:pPr/>
              <a:t>02.06.2020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DD172C-439A-44FE-8CD9-E6400D9629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433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F68D646-17F8-4D33-BD3B-81A1F5B49F1A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5E17-2248-4157-A746-B5F98D410FC9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2195736" y="2924944"/>
            <a:ext cx="6696744" cy="2664296"/>
          </a:xfrm>
          <a:prstGeom prst="roundRect">
            <a:avLst>
              <a:gd name="adj" fmla="val 4785"/>
            </a:avLst>
          </a:prstGeom>
          <a:solidFill>
            <a:srgbClr val="FFFFFF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2924944"/>
            <a:ext cx="6696744" cy="1584176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4653136"/>
            <a:ext cx="6696744" cy="936104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354E-415F-4705-96BA-78549CEB2B37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36104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12" name="Picture 2" descr="C:\Documents and Settings\belyh\Рабочий стол\мф.bmp"/>
          <p:cNvPicPr>
            <a:picLocks noChangeAspect="1" noChangeArrowheads="1"/>
          </p:cNvPicPr>
          <p:nvPr userDrawn="1"/>
        </p:nvPicPr>
        <p:blipFill>
          <a:blip r:embed="rId2" cstate="print"/>
          <a:srcRect l="1608" r="3158" b="2296"/>
          <a:stretch>
            <a:fillRect/>
          </a:stretch>
        </p:blipFill>
        <p:spPr bwMode="auto">
          <a:xfrm>
            <a:off x="54028" y="34022"/>
            <a:ext cx="651971" cy="658950"/>
          </a:xfrm>
          <a:prstGeom prst="flowChartConnector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215E5-8CA6-4115-9EBD-C742AF03BFD0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Picture 2" descr="C:\Documents and Settings\belyh\Рабочий стол\мф.bmp"/>
          <p:cNvPicPr>
            <a:picLocks noChangeAspect="1" noChangeArrowheads="1"/>
          </p:cNvPicPr>
          <p:nvPr userDrawn="1"/>
        </p:nvPicPr>
        <p:blipFill>
          <a:blip r:embed="rId2" cstate="print"/>
          <a:srcRect l="1608" r="3158" b="2296"/>
          <a:stretch>
            <a:fillRect/>
          </a:stretch>
        </p:blipFill>
        <p:spPr bwMode="auto">
          <a:xfrm>
            <a:off x="54028" y="34022"/>
            <a:ext cx="651971" cy="658950"/>
          </a:xfrm>
          <a:prstGeom prst="flowChartConnector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392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513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3411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6854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1282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0878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7117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096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8BBE0-DD60-4895-9E27-96844640A5D3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36104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7963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898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9680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158A5-18FA-4F50-A79F-279B9879B527}" type="datetimeFigureOut">
              <a:rPr lang="ru-RU" smtClean="0"/>
              <a:pPr/>
              <a:t>02.06.2020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3D318-43A1-4406-9CB9-1D135739D3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072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25144"/>
            <a:ext cx="7772400" cy="1362075"/>
          </a:xfrm>
        </p:spPr>
        <p:txBody>
          <a:bodyPr anchor="t"/>
          <a:lstStyle>
            <a:lvl1pPr algn="l">
              <a:defRPr sz="4000" b="0" cap="all"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323885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3E56-CDFC-4E52-BD38-9F71F888B9BB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73DCE-280D-4406-B812-E7E0B6B6F82B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36104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13" name="Picture 2" descr="C:\Documents and Settings\belyh\Рабочий стол\мф.bmp"/>
          <p:cNvPicPr>
            <a:picLocks noChangeAspect="1" noChangeArrowheads="1"/>
          </p:cNvPicPr>
          <p:nvPr userDrawn="1"/>
        </p:nvPicPr>
        <p:blipFill>
          <a:blip r:embed="rId2" cstate="print"/>
          <a:srcRect l="1608" r="3158" b="2296"/>
          <a:stretch>
            <a:fillRect/>
          </a:stretch>
        </p:blipFill>
        <p:spPr bwMode="auto">
          <a:xfrm>
            <a:off x="54028" y="34022"/>
            <a:ext cx="651971" cy="658950"/>
          </a:xfrm>
          <a:prstGeom prst="flowChartConnector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BC931-B9C9-48E0-B95D-4DC7D0A62A6E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3" name="Picture 2" descr="C:\Documents and Settings\belyh\Рабочий стол\мф.bmp"/>
          <p:cNvPicPr>
            <a:picLocks noChangeAspect="1" noChangeArrowheads="1"/>
          </p:cNvPicPr>
          <p:nvPr userDrawn="1"/>
        </p:nvPicPr>
        <p:blipFill>
          <a:blip r:embed="rId2" cstate="print"/>
          <a:srcRect l="1608" r="3158" b="2296"/>
          <a:stretch>
            <a:fillRect/>
          </a:stretch>
        </p:blipFill>
        <p:spPr bwMode="auto">
          <a:xfrm>
            <a:off x="54028" y="34022"/>
            <a:ext cx="651971" cy="658950"/>
          </a:xfrm>
          <a:prstGeom prst="flowChartConnector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1CCE-A55B-4746-B756-21AC8AE44841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36104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40F1-A94F-4FD5-849F-33665F20A857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Номер слайда 1"/>
          <p:cNvSpPr txBox="1">
            <a:spLocks/>
          </p:cNvSpPr>
          <p:nvPr userDrawn="1"/>
        </p:nvSpPr>
        <p:spPr>
          <a:xfrm>
            <a:off x="-1576852" y="37982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4C761-71A6-458F-B2A0-E2AFDE00D704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2" descr="C:\Documents and Settings\belyh\Рабочий стол\мф.bmp"/>
          <p:cNvPicPr>
            <a:picLocks noChangeAspect="1" noChangeArrowheads="1"/>
          </p:cNvPicPr>
          <p:nvPr userDrawn="1"/>
        </p:nvPicPr>
        <p:blipFill>
          <a:blip r:embed="rId2" cstate="print"/>
          <a:srcRect l="1608" r="3158" b="2296"/>
          <a:stretch>
            <a:fillRect/>
          </a:stretch>
        </p:blipFill>
        <p:spPr bwMode="auto">
          <a:xfrm>
            <a:off x="54028" y="34022"/>
            <a:ext cx="651971" cy="658950"/>
          </a:xfrm>
          <a:prstGeom prst="flowChartConnector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D3E1-011E-45EE-A4F9-6B4ED606E89B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2" descr="C:\Documents and Settings\belyh\Рабочий стол\мф.bmp"/>
          <p:cNvPicPr>
            <a:picLocks noChangeAspect="1" noChangeArrowheads="1"/>
          </p:cNvPicPr>
          <p:nvPr userDrawn="1"/>
        </p:nvPicPr>
        <p:blipFill>
          <a:blip r:embed="rId2" cstate="print"/>
          <a:srcRect l="1608" r="3158" b="2296"/>
          <a:stretch>
            <a:fillRect/>
          </a:stretch>
        </p:blipFill>
        <p:spPr bwMode="auto">
          <a:xfrm>
            <a:off x="54028" y="34022"/>
            <a:ext cx="651971" cy="658950"/>
          </a:xfrm>
          <a:prstGeom prst="flowChartConnector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B9A6E-4109-495E-B82F-38CF8A91904C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203848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0" kern="1200">
          <a:ln>
            <a:solidFill>
              <a:schemeClr val="tx1">
                <a:lumMod val="95000"/>
                <a:lumOff val="5000"/>
              </a:schemeClr>
            </a:solidFill>
          </a:ln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496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7.xml"/><Relationship Id="rId5" Type="http://schemas.openxmlformats.org/officeDocument/2006/relationships/image" Target="../media/image7.png"/><Relationship Id="rId4" Type="http://schemas.openxmlformats.org/officeDocument/2006/relationships/chart" Target="../charts/chart2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7.png"/><Relationship Id="rId7" Type="http://schemas.openxmlformats.org/officeDocument/2006/relationships/image" Target="../media/image29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.png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chart" Target="../charts/chart3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49.png"/><Relationship Id="rId4" Type="http://schemas.openxmlformats.org/officeDocument/2006/relationships/chart" Target="../charts/chart3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55.png"/><Relationship Id="rId4" Type="http://schemas.openxmlformats.org/officeDocument/2006/relationships/chart" Target="../charts/chart3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3.png"/><Relationship Id="rId5" Type="http://schemas.openxmlformats.org/officeDocument/2006/relationships/image" Target="../media/image62.jpg"/><Relationship Id="rId4" Type="http://schemas.openxmlformats.org/officeDocument/2006/relationships/image" Target="../media/image61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3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9.xml"/><Relationship Id="rId3" Type="http://schemas.openxmlformats.org/officeDocument/2006/relationships/chart" Target="../charts/chart4.xml"/><Relationship Id="rId7" Type="http://schemas.openxmlformats.org/officeDocument/2006/relationships/chart" Target="../charts/chart8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7.xml"/><Relationship Id="rId11" Type="http://schemas.openxmlformats.org/officeDocument/2006/relationships/image" Target="../media/image7.png"/><Relationship Id="rId5" Type="http://schemas.openxmlformats.org/officeDocument/2006/relationships/chart" Target="../charts/chart6.xml"/><Relationship Id="rId10" Type="http://schemas.openxmlformats.org/officeDocument/2006/relationships/chart" Target="../charts/chart11.xml"/><Relationship Id="rId4" Type="http://schemas.openxmlformats.org/officeDocument/2006/relationships/chart" Target="../charts/chart5.xml"/><Relationship Id="rId9" Type="http://schemas.openxmlformats.org/officeDocument/2006/relationships/chart" Target="../charts/char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6.xml"/><Relationship Id="rId5" Type="http://schemas.openxmlformats.org/officeDocument/2006/relationships/image" Target="../media/image7.png"/><Relationship Id="rId4" Type="http://schemas.openxmlformats.org/officeDocument/2006/relationships/chart" Target="../charts/char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 descr="Outline_Map_of_Tuva.svg.png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333" y="605190"/>
            <a:ext cx="9133334" cy="5647619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6" name="Picture 2" descr="C:\Users\Мажаа ШВ\Desktop\Новый рисунок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214686"/>
            <a:ext cx="428628" cy="642942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0" y="0"/>
            <a:ext cx="899592" cy="980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10000"/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142908" y="1928802"/>
            <a:ext cx="9144000" cy="34778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Century Gothic" pitchFamily="34" charset="0"/>
              </a:rPr>
              <a:t>Отчет об исполнении 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Century Gothic" pitchFamily="34" charset="0"/>
              </a:rPr>
              <a:t>бюджета городского округа 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Century Gothic" pitchFamily="34" charset="0"/>
              </a:rPr>
              <a:t>«Город Кызыл Республики Тыва»</a:t>
            </a:r>
            <a:r>
              <a:rPr lang="ru-RU" sz="4000" b="1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Century Gothic" pitchFamily="34" charset="0"/>
              </a:rPr>
              <a:t>за 2019 год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42844" y="1954521"/>
            <a:ext cx="8784976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 flipV="1">
            <a:off x="142844" y="5286388"/>
            <a:ext cx="8784976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500166" y="285728"/>
            <a:ext cx="4464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FF"/>
                </a:solidFill>
                <a:latin typeface="Century Gothic" pitchFamily="34" charset="0"/>
              </a:rPr>
              <a:t>Мэрия города Кызыла</a:t>
            </a:r>
          </a:p>
          <a:p>
            <a:r>
              <a:rPr lang="ru-RU" sz="2400" dirty="0" smtClean="0">
                <a:solidFill>
                  <a:srgbClr val="FFFFFF"/>
                </a:solidFill>
                <a:latin typeface="Century Gothic" pitchFamily="34" charset="0"/>
              </a:rPr>
              <a:t>Департамент финансов </a:t>
            </a:r>
          </a:p>
          <a:p>
            <a:r>
              <a:rPr lang="ru-RU" sz="2400" dirty="0" smtClean="0">
                <a:solidFill>
                  <a:srgbClr val="FFFFFF"/>
                </a:solidFill>
                <a:latin typeface="Century Gothic" pitchFamily="34" charset="0"/>
              </a:rPr>
              <a:t>мэрии города Кызыла</a:t>
            </a:r>
            <a:endParaRPr lang="ru-RU" sz="2000" dirty="0"/>
          </a:p>
        </p:txBody>
      </p:sp>
      <p:grpSp>
        <p:nvGrpSpPr>
          <p:cNvPr id="2" name="Группа 14"/>
          <p:cNvGrpSpPr/>
          <p:nvPr/>
        </p:nvGrpSpPr>
        <p:grpSpPr>
          <a:xfrm>
            <a:off x="142844" y="0"/>
            <a:ext cx="1500166" cy="1928802"/>
            <a:chOff x="571472" y="-428604"/>
            <a:chExt cx="1500197" cy="1812927"/>
          </a:xfrm>
        </p:grpSpPr>
        <p:pic>
          <p:nvPicPr>
            <p:cNvPr id="22" name="Рисунок 21" descr="фывпфыпывпфывпва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1472" y="-428604"/>
              <a:ext cx="1500197" cy="1812927"/>
            </a:xfrm>
            <a:prstGeom prst="rect">
              <a:avLst/>
            </a:prstGeom>
          </p:spPr>
        </p:pic>
        <p:pic>
          <p:nvPicPr>
            <p:cNvPr id="13" name="Рисунок 12" descr="content_____________________________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28662" y="285752"/>
              <a:ext cx="598293" cy="71438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Диаграмма 25"/>
          <p:cNvGraphicFramePr/>
          <p:nvPr>
            <p:extLst>
              <p:ext uri="{D42A27DB-BD31-4B8C-83A1-F6EECF244321}">
                <p14:modId xmlns:p14="http://schemas.microsoft.com/office/powerpoint/2010/main" val="3910423600"/>
              </p:ext>
            </p:extLst>
          </p:nvPr>
        </p:nvGraphicFramePr>
        <p:xfrm>
          <a:off x="357158" y="3228779"/>
          <a:ext cx="4286850" cy="3512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010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1014225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231D4C"/>
                </a:solidFill>
                <a:latin typeface="Century Gothic" pitchFamily="34" charset="0"/>
              </a:rPr>
              <a:t>РАСХОДЫ</a:t>
            </a:r>
            <a:endParaRPr lang="ru-RU" sz="7200" b="1" dirty="0">
              <a:solidFill>
                <a:srgbClr val="231D4C"/>
              </a:solidFill>
              <a:latin typeface="Century Gothic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14282" y="785794"/>
            <a:ext cx="8784976" cy="72008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231D4C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9512" y="2571174"/>
            <a:ext cx="8784976" cy="72008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231D4C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857356" y="2786058"/>
            <a:ext cx="55721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</a:rPr>
              <a:t>- выплачиваемые из бюджета денежные средства (например, на выплату заработной платы, оплата коммунальных услуг, социальные выплаты на строительство детских садов, дорог и т.п.)</a:t>
            </a:r>
            <a:endParaRPr lang="ru-RU" sz="1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4282" y="3654946"/>
            <a:ext cx="12442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тыс.рублей</a:t>
            </a:r>
            <a:endParaRPr lang="en-US" sz="1400" b="1" dirty="0" smtClean="0">
              <a:solidFill>
                <a:prstClr val="black">
                  <a:lumMod val="65000"/>
                  <a:lumOff val="35000"/>
                </a:prstClr>
              </a:solidFill>
              <a:latin typeface="Century Gothic" pitchFamily="34" charset="0"/>
            </a:endParaRPr>
          </a:p>
        </p:txBody>
      </p:sp>
      <p:pic>
        <p:nvPicPr>
          <p:cNvPr id="20482" name="Picture 2" descr="ÐÐ°ÑÑÐ¸Ð½ÐºÐ¸ Ð¿Ð¾ Ð·Ð°Ð¿ÑÐ¾ÑÑ ÑÐ°ÑÑÐ¾Ð´Ñ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714752"/>
            <a:ext cx="4143404" cy="2758324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353270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71000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smtClean="0">
                <a:solidFill>
                  <a:schemeClr val="accent4">
                    <a:lumMod val="50000"/>
                  </a:schemeClr>
                </a:solidFill>
              </a:rPr>
              <a:t>Динамика доли расходов бюджета по источникам финансирования</a:t>
            </a:r>
            <a:endParaRPr lang="ru-RU" sz="3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80312" y="1424964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Century Gothic" panose="020B0502020202020204" pitchFamily="34" charset="0"/>
              </a:rPr>
              <a:t>в</a:t>
            </a:r>
            <a:r>
              <a:rPr lang="ru-RU" sz="1200" dirty="0" smtClean="0">
                <a:latin typeface="Century Gothic" panose="020B0502020202020204" pitchFamily="34" charset="0"/>
              </a:rPr>
              <a:t> тыс. руб.</a:t>
            </a:r>
            <a:endParaRPr lang="ru-RU" sz="1200" dirty="0">
              <a:latin typeface="Century Gothic" panose="020B0502020202020204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6084168" y="4437112"/>
            <a:ext cx="648072" cy="72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4427984" y="4437112"/>
            <a:ext cx="720080" cy="72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2771800" y="4437112"/>
            <a:ext cx="720080" cy="72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2771800" y="2348880"/>
            <a:ext cx="720080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4427984" y="2348880"/>
            <a:ext cx="720080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6084168" y="2348880"/>
            <a:ext cx="648072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713290" y="2076596"/>
            <a:ext cx="6527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100" dirty="0" smtClean="0">
                <a:latin typeface="Century Gothic" panose="020B0502020202020204" pitchFamily="34" charset="0"/>
              </a:rPr>
              <a:t>+20,0%</a:t>
            </a:r>
            <a:endParaRPr lang="ru-RU" sz="1100" dirty="0">
              <a:latin typeface="Century Gothic" panose="020B0502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61788" y="2122763"/>
            <a:ext cx="6094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Century Gothic" panose="020B0502020202020204" pitchFamily="34" charset="0"/>
              </a:rPr>
              <a:t>+6,4%</a:t>
            </a:r>
            <a:endParaRPr lang="ru-RU" sz="1200" dirty="0">
              <a:latin typeface="Century Gothic" panose="020B0502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91838" y="4168510"/>
            <a:ext cx="5741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latin typeface="Century Gothic" panose="020B0502020202020204" pitchFamily="34" charset="0"/>
              </a:rPr>
              <a:t>+7,4%</a:t>
            </a:r>
            <a:endParaRPr lang="ru-RU" sz="1100" dirty="0">
              <a:latin typeface="Century Gothic" panose="020B0502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89982" y="4168510"/>
            <a:ext cx="6527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latin typeface="Century Gothic" panose="020B0502020202020204" pitchFamily="34" charset="0"/>
              </a:rPr>
              <a:t>+10,0%</a:t>
            </a:r>
            <a:endParaRPr lang="ru-RU" sz="1100" dirty="0">
              <a:latin typeface="Century Gothic" panose="020B0502020202020204" pitchFamily="34" charset="0"/>
            </a:endParaRPr>
          </a:p>
        </p:txBody>
      </p:sp>
      <p:pic>
        <p:nvPicPr>
          <p:cNvPr id="17" name="Рисунок 16" descr="111111111111111111.png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501058" y="5886450"/>
            <a:ext cx="642942" cy="9715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613177" y="64886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11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48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7730066"/>
              </p:ext>
            </p:extLst>
          </p:nvPr>
        </p:nvGraphicFramePr>
        <p:xfrm>
          <a:off x="4211960" y="1210504"/>
          <a:ext cx="4932040" cy="5507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000" dirty="0" smtClean="0">
                <a:solidFill>
                  <a:srgbClr val="0070C0"/>
                </a:solidFill>
              </a:rPr>
              <a:t>Динамика структуры расходов бюджета за 2018-2019 годы</a:t>
            </a:r>
            <a:endParaRPr lang="ru-RU" sz="3000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1192752"/>
            <a:ext cx="8784976" cy="72008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231D4C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0688" y="260648"/>
            <a:ext cx="8784976" cy="72008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231D4C"/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465281237"/>
              </p:ext>
            </p:extLst>
          </p:nvPr>
        </p:nvGraphicFramePr>
        <p:xfrm>
          <a:off x="-756592" y="1418853"/>
          <a:ext cx="5184576" cy="5299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Рисунок 7" descr="111111111111111111.png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501058" y="5886450"/>
            <a:ext cx="642942" cy="9715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617792" y="649287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12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00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71414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E5E5E5">
                    <a:lumMod val="10000"/>
                  </a:srgbClr>
                </a:solidFill>
                <a:latin typeface="Century Gothic" pitchFamily="34" charset="0"/>
              </a:rPr>
              <a:t>Группировка расходов бюджета города Кызыла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354490"/>
              </p:ext>
            </p:extLst>
          </p:nvPr>
        </p:nvGraphicFramePr>
        <p:xfrm>
          <a:off x="251520" y="500041"/>
          <a:ext cx="8606761" cy="6186607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40347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3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87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4386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Наименование 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выплат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2018год </a:t>
                      </a:r>
                      <a:endParaRPr lang="ru-RU" sz="14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2019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 год</a:t>
                      </a:r>
                      <a:endParaRPr lang="ru-RU" sz="14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Рост/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снижение</a:t>
                      </a:r>
                      <a:endParaRPr lang="ru-RU" sz="14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671">
                <a:tc vMerge="1">
                  <a:txBody>
                    <a:bodyPr/>
                    <a:lstStyle/>
                    <a:p>
                      <a:pPr algn="ctr"/>
                      <a:endParaRPr lang="ru-RU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entury Gothic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Расходы, тыс.рублей</a:t>
                      </a:r>
                      <a:endParaRPr lang="ru-RU" sz="800" b="1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Расходы, тыс.рублей</a:t>
                      </a:r>
                      <a:endParaRPr lang="ru-RU" sz="800" b="1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в 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967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Century Gothic" pitchFamily="34" charset="0"/>
                        </a:rPr>
                        <a:t>Раздел </a:t>
                      </a:r>
                      <a:r>
                        <a:rPr lang="en-US" sz="1200" dirty="0" smtClean="0">
                          <a:latin typeface="Century Gothic" pitchFamily="34" charset="0"/>
                        </a:rPr>
                        <a:t>I. </a:t>
                      </a:r>
                      <a:r>
                        <a:rPr lang="ru-RU" sz="1200" dirty="0" smtClean="0">
                          <a:latin typeface="Century Gothic" pitchFamily="34" charset="0"/>
                        </a:rPr>
                        <a:t>Социально-значимые расходы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2 396 797,4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2 490 420,2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3,9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50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itchFamily="34" charset="0"/>
                        </a:rPr>
                        <a:t>Заработная плата и начисления на нее</a:t>
                      </a:r>
                      <a:endParaRPr lang="ru-RU" sz="1000" dirty="0" smtClean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1 751 980,2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1 782 029,6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1,7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5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dirty="0" smtClean="0">
                          <a:latin typeface="Century Gothic" pitchFamily="34" charset="0"/>
                        </a:rPr>
                        <a:t>Оплата коммунальных услуг</a:t>
                      </a:r>
                      <a:endParaRPr lang="ru-RU" sz="1000" b="0" i="0" u="none" strike="noStrike" dirty="0" smtClean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109 075,2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104 492,3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-4,2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086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itchFamily="34" charset="0"/>
                        </a:rPr>
                        <a:t>Социальное обеспечение</a:t>
                      </a:r>
                      <a:endParaRPr lang="ru-RU" sz="1000" dirty="0" smtClean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535 742,0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603 898,3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11,3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1947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Century Gothic" pitchFamily="34" charset="0"/>
                        </a:rPr>
                        <a:t>Раздел </a:t>
                      </a:r>
                      <a:r>
                        <a:rPr lang="en-US" sz="1200" dirty="0" smtClean="0">
                          <a:latin typeface="Century Gothic" pitchFamily="34" charset="0"/>
                        </a:rPr>
                        <a:t>II. </a:t>
                      </a:r>
                      <a:r>
                        <a:rPr lang="ru-RU" sz="1200" dirty="0" smtClean="0">
                          <a:latin typeface="Century Gothic" pitchFamily="34" charset="0"/>
                        </a:rPr>
                        <a:t>Первоочередные расходы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725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 646,4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643 263,8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-11,4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950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itchFamily="34" charset="0"/>
                        </a:rPr>
                        <a:t>Прочие</a:t>
                      </a:r>
                      <a:r>
                        <a:rPr lang="ru-RU" sz="1000" baseline="0" dirty="0" smtClean="0">
                          <a:latin typeface="Century Gothic" pitchFamily="34" charset="0"/>
                        </a:rPr>
                        <a:t> выплаты по заработной плате</a:t>
                      </a:r>
                      <a:endParaRPr lang="ru-RU" sz="10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3 958,7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5 158,9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30,3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950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itchFamily="34" charset="0"/>
                        </a:rPr>
                        <a:t>Услуги связи</a:t>
                      </a:r>
                      <a:endParaRPr lang="ru-RU" sz="10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4 519,4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3 026,4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-33,0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950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itchFamily="34" charset="0"/>
                        </a:rPr>
                        <a:t>Транспортные услуги</a:t>
                      </a:r>
                      <a:endParaRPr lang="ru-RU" sz="10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332,7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349,5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5,1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950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itchFamily="34" charset="0"/>
                        </a:rPr>
                        <a:t>Арендная плата за пользование имуществом</a:t>
                      </a:r>
                      <a:endParaRPr lang="ru-RU" sz="10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1 053,8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525,3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-50,2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8951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itchFamily="34" charset="0"/>
                        </a:rPr>
                        <a:t>Работы,</a:t>
                      </a:r>
                      <a:r>
                        <a:rPr lang="ru-RU" sz="1000" baseline="0" dirty="0" smtClean="0">
                          <a:latin typeface="Century Gothic" pitchFamily="34" charset="0"/>
                        </a:rPr>
                        <a:t> услуги по содержанию имущества</a:t>
                      </a:r>
                      <a:endParaRPr lang="ru-RU" sz="10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135 339,3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42 585,3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-68,5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950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itchFamily="34" charset="0"/>
                        </a:rPr>
                        <a:t>Прочие работы и услуги</a:t>
                      </a:r>
                      <a:endParaRPr lang="ru-RU" sz="10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312 894,5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395 536,4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26,4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2691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itchFamily="34" charset="0"/>
                        </a:rPr>
                        <a:t>Расходы на обслуживание государственного долга</a:t>
                      </a:r>
                      <a:endParaRPr lang="ru-RU" sz="10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22 171,8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7 899,6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-64,4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411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itchFamily="34" charset="0"/>
                        </a:rPr>
                        <a:t>Безвозмездные перечисления</a:t>
                      </a:r>
                      <a:r>
                        <a:rPr lang="ru-RU" sz="1000" baseline="0" dirty="0" smtClean="0">
                          <a:latin typeface="Century Gothic" pitchFamily="34" charset="0"/>
                        </a:rPr>
                        <a:t> организациям</a:t>
                      </a:r>
                      <a:endParaRPr lang="ru-RU" sz="10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147 546,0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122 141,6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-17,2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950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itchFamily="34" charset="0"/>
                        </a:rPr>
                        <a:t>Прочие расходы</a:t>
                      </a:r>
                      <a:endParaRPr lang="ru-RU" sz="10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68 565,6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29 464,5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-57,0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950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itchFamily="34" charset="0"/>
                        </a:rPr>
                        <a:t>Увеличение стоимости материальных запасов</a:t>
                      </a:r>
                      <a:endParaRPr lang="ru-RU" sz="10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29 264,6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36 576,3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25,0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91947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Century Gothic" pitchFamily="34" charset="0"/>
                        </a:rPr>
                        <a:t>Раздел </a:t>
                      </a:r>
                      <a:r>
                        <a:rPr lang="en-US" sz="1200" dirty="0" smtClean="0">
                          <a:latin typeface="Century Gothic" pitchFamily="34" charset="0"/>
                        </a:rPr>
                        <a:t>III. </a:t>
                      </a:r>
                      <a:r>
                        <a:rPr lang="ru-RU" sz="1200" dirty="0" smtClean="0">
                          <a:latin typeface="Century Gothic" pitchFamily="34" charset="0"/>
                        </a:rPr>
                        <a:t>Расходы прочие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51 835,7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272 414,8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425,5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83158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itchFamily="34" charset="0"/>
                        </a:rPr>
                        <a:t>Капитальные вложения в основные фонды</a:t>
                      </a:r>
                      <a:endParaRPr lang="ru-RU" sz="1000" dirty="0" smtClean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51 835,7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272 101,5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424,9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5950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itchFamily="34" charset="0"/>
                        </a:rPr>
                        <a:t>Другие расходы</a:t>
                      </a:r>
                      <a:endParaRPr lang="ru-RU" sz="1000" dirty="0" smtClean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entury Gothic" panose="020B0502020202020204" pitchFamily="34" charset="0"/>
                        </a:rPr>
                        <a:t>313,3</a:t>
                      </a:r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56825">
                <a:tc>
                  <a:txBody>
                    <a:bodyPr/>
                    <a:lstStyle/>
                    <a:p>
                      <a:pPr algn="r"/>
                      <a:r>
                        <a:rPr lang="ru-RU" sz="1600" b="1" dirty="0" smtClean="0">
                          <a:latin typeface="Century Gothic" pitchFamily="34" charset="0"/>
                        </a:rPr>
                        <a:t>ВСЕГО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3 174 279,5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Century Gothic" panose="020B0502020202020204" pitchFamily="34" charset="0"/>
                        </a:rPr>
                        <a:t>3 406 098,8</a:t>
                      </a:r>
                      <a:endParaRPr lang="ru-RU" sz="16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Century Gothic" panose="020B0502020202020204" pitchFamily="34" charset="0"/>
                        </a:rPr>
                        <a:t>7,3</a:t>
                      </a:r>
                      <a:endParaRPr lang="ru-RU" sz="1400" b="1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50000"/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8501058" y="5886450"/>
            <a:ext cx="642942" cy="971550"/>
            <a:chOff x="8501058" y="5886450"/>
            <a:chExt cx="642942" cy="971550"/>
          </a:xfrm>
        </p:grpSpPr>
        <p:pic>
          <p:nvPicPr>
            <p:cNvPr id="6" name="Рисунок 5" descr="111111111111111111.png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501058" y="5886450"/>
              <a:ext cx="642942" cy="971550"/>
            </a:xfrm>
            <a:prstGeom prst="rect">
              <a:avLst/>
            </a:prstGeom>
          </p:spPr>
        </p:pic>
        <p:sp>
          <p:nvSpPr>
            <p:cNvPr id="7" name="Нижний колонтитул 40"/>
            <p:cNvSpPr txBox="1">
              <a:spLocks/>
            </p:cNvSpPr>
            <p:nvPr/>
          </p:nvSpPr>
          <p:spPr>
            <a:xfrm>
              <a:off x="8501090" y="6492875"/>
              <a:ext cx="64291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/>
            <a:p>
              <a:pPr algn="ctr">
                <a:defRPr/>
              </a:pPr>
              <a:r>
                <a:rPr lang="ru-RU" sz="1400" b="1" dirty="0" smtClean="0">
                  <a:solidFill>
                    <a:srgbClr val="FFFFFF"/>
                  </a:solidFill>
                  <a:latin typeface="Century Gothic" pitchFamily="34" charset="0"/>
                </a:rPr>
                <a:t>11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975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847221363"/>
              </p:ext>
            </p:extLst>
          </p:nvPr>
        </p:nvGraphicFramePr>
        <p:xfrm>
          <a:off x="714348" y="1285860"/>
          <a:ext cx="7500990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8501058" y="5886450"/>
            <a:ext cx="642942" cy="971550"/>
            <a:chOff x="8501058" y="5886450"/>
            <a:chExt cx="642942" cy="971550"/>
          </a:xfrm>
        </p:grpSpPr>
        <p:pic>
          <p:nvPicPr>
            <p:cNvPr id="7" name="Рисунок 6" descr="111111111111111111.png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501058" y="5886450"/>
              <a:ext cx="642942" cy="971550"/>
            </a:xfrm>
            <a:prstGeom prst="rect">
              <a:avLst/>
            </a:prstGeom>
          </p:spPr>
        </p:pic>
        <p:sp>
          <p:nvSpPr>
            <p:cNvPr id="8" name="Нижний колонтитул 40"/>
            <p:cNvSpPr txBox="1">
              <a:spLocks/>
            </p:cNvSpPr>
            <p:nvPr/>
          </p:nvSpPr>
          <p:spPr>
            <a:xfrm>
              <a:off x="8501090" y="6492875"/>
              <a:ext cx="64291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/>
            <a:p>
              <a:pPr algn="ctr">
                <a:defRPr/>
              </a:pPr>
              <a:r>
                <a:rPr lang="ru-RU" sz="1400" b="1" dirty="0" smtClean="0">
                  <a:solidFill>
                    <a:srgbClr val="FFFFFF"/>
                  </a:solidFill>
                  <a:latin typeface="Century Gothic" pitchFamily="34" charset="0"/>
                </a:rPr>
                <a:t>14</a:t>
              </a: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285720" y="139463"/>
            <a:ext cx="83315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E5E5E5">
                    <a:lumMod val="10000"/>
                  </a:srgbClr>
                </a:solidFill>
                <a:latin typeface="Century Gothic" pitchFamily="34" charset="0"/>
              </a:rPr>
              <a:t>Доля фонда оплаты труда в общем объеме расходов бюджета городского округа «Город Кызыла Республики Тыва»</a:t>
            </a:r>
            <a:endParaRPr lang="ru-RU" b="1" dirty="0">
              <a:solidFill>
                <a:srgbClr val="E5E5E5">
                  <a:lumMod val="10000"/>
                </a:srgbClr>
              </a:solidFill>
              <a:latin typeface="Century Gothic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00364" y="2786058"/>
            <a:ext cx="642934" cy="270094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cs typeface="Times New Roman" pitchFamily="18" charset="0"/>
              </a:rPr>
              <a:t>57%</a:t>
            </a:r>
            <a:endParaRPr lang="ru-RU" sz="1400" dirty="0">
              <a:solidFill>
                <a:prstClr val="black"/>
              </a:solidFill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00364" y="4000504"/>
            <a:ext cx="642934" cy="270094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cs typeface="Times New Roman" pitchFamily="18" charset="0"/>
              </a:rPr>
              <a:t>43%</a:t>
            </a:r>
            <a:endParaRPr lang="ru-RU" sz="1400" dirty="0">
              <a:solidFill>
                <a:prstClr val="black"/>
              </a:solidFill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14942" y="2786058"/>
            <a:ext cx="642934" cy="270094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cs typeface="Times New Roman" pitchFamily="18" charset="0"/>
              </a:rPr>
              <a:t>45%</a:t>
            </a:r>
            <a:endParaRPr lang="ru-RU" sz="1400" dirty="0">
              <a:solidFill>
                <a:prstClr val="black"/>
              </a:solidFill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4000504"/>
            <a:ext cx="642934" cy="270094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cs typeface="Times New Roman" pitchFamily="18" charset="0"/>
              </a:rPr>
              <a:t>55%</a:t>
            </a:r>
            <a:endParaRPr lang="ru-RU" sz="1400" dirty="0">
              <a:solidFill>
                <a:prstClr val="black"/>
              </a:solidFill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429520" y="4000504"/>
            <a:ext cx="642934" cy="270094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cs typeface="Times New Roman" pitchFamily="18" charset="0"/>
              </a:rPr>
              <a:t>52%</a:t>
            </a:r>
            <a:endParaRPr lang="ru-RU" sz="1400" dirty="0">
              <a:solidFill>
                <a:prstClr val="black"/>
              </a:solidFill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429520" y="2786058"/>
            <a:ext cx="714380" cy="270094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cs typeface="Times New Roman" pitchFamily="18" charset="0"/>
              </a:rPr>
              <a:t>48%</a:t>
            </a:r>
            <a:endParaRPr lang="ru-RU" sz="1400" dirty="0">
              <a:solidFill>
                <a:prstClr val="black"/>
              </a:solidFill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391683" y="792421"/>
            <a:ext cx="1785950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cs typeface="Times New Roman" pitchFamily="18" charset="0"/>
              </a:rPr>
              <a:t>Всего расходов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cs typeface="Times New Roman" pitchFamily="18" charset="0"/>
              </a:rPr>
              <a:t>2 722 621,3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cs typeface="Times New Roman" pitchFamily="18" charset="0"/>
              </a:rPr>
              <a:t>тыс. рублей</a:t>
            </a:r>
            <a:endParaRPr lang="ru-RU" sz="1400" dirty="0">
              <a:solidFill>
                <a:prstClr val="black"/>
              </a:solidFill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58539" y="792421"/>
            <a:ext cx="1785950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cs typeface="Times New Roman" pitchFamily="18" charset="0"/>
              </a:rPr>
              <a:t>Всего расходов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cs typeface="Times New Roman" pitchFamily="18" charset="0"/>
              </a:rPr>
              <a:t>3 174 279,5 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cs typeface="Times New Roman" pitchFamily="18" charset="0"/>
              </a:rPr>
              <a:t>тыс. рублей</a:t>
            </a:r>
            <a:endParaRPr lang="ru-RU" sz="1400" dirty="0">
              <a:solidFill>
                <a:prstClr val="black"/>
              </a:solidFill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857876" y="849273"/>
            <a:ext cx="1785950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cs typeface="Times New Roman" pitchFamily="18" charset="0"/>
              </a:rPr>
              <a:t>Всего расходов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cs typeface="Times New Roman" pitchFamily="18" charset="0"/>
              </a:rPr>
              <a:t> 3 406 098,9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cs typeface="Times New Roman" pitchFamily="18" charset="0"/>
              </a:rPr>
              <a:t>тыс. рублей</a:t>
            </a:r>
            <a:endParaRPr lang="ru-RU" sz="1400" dirty="0">
              <a:solidFill>
                <a:prstClr val="black"/>
              </a:solidFill>
              <a:latin typeface="Century Gothic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63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682330282"/>
              </p:ext>
            </p:extLst>
          </p:nvPr>
        </p:nvGraphicFramePr>
        <p:xfrm>
          <a:off x="285720" y="928670"/>
          <a:ext cx="8215370" cy="3643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1"/>
          <p:cNvSpPr txBox="1"/>
          <p:nvPr/>
        </p:nvSpPr>
        <p:spPr>
          <a:xfrm>
            <a:off x="7143768" y="1191268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400" dirty="0" smtClean="0">
              <a:solidFill>
                <a:srgbClr val="231D4C"/>
              </a:solidFill>
              <a:latin typeface="Century Gothic" pitchFamily="34" charset="0"/>
            </a:endParaRPr>
          </a:p>
          <a:p>
            <a:pPr algn="ctr"/>
            <a:endParaRPr lang="ru-RU" sz="1400" dirty="0">
              <a:solidFill>
                <a:srgbClr val="231D4C"/>
              </a:solidFill>
              <a:latin typeface="Century Gothic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142852"/>
            <a:ext cx="6643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E5E5E5">
                    <a:lumMod val="10000"/>
                  </a:srgbClr>
                </a:solidFill>
                <a:latin typeface="Century Gothic" pitchFamily="34" charset="0"/>
              </a:rPr>
              <a:t>Средняя заработная плата по городу Кызылу отдельных категорий работников социальной сферы</a:t>
            </a:r>
            <a:endParaRPr lang="ru-RU" b="1" dirty="0">
              <a:solidFill>
                <a:srgbClr val="E5E5E5">
                  <a:lumMod val="10000"/>
                </a:srgbClr>
              </a:solidFill>
              <a:latin typeface="Century Gothic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1669063"/>
              </p:ext>
            </p:extLst>
          </p:nvPr>
        </p:nvGraphicFramePr>
        <p:xfrm>
          <a:off x="500034" y="4643446"/>
          <a:ext cx="8091429" cy="1785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7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46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480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7591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endParaRPr lang="ru-RU" sz="7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Педагогические</a:t>
                      </a:r>
                      <a:r>
                        <a:rPr lang="ru-RU" sz="1050" b="0" baseline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 работники общего образования</a:t>
                      </a:r>
                      <a:endParaRPr lang="ru-RU" sz="1050" b="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     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Общий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 темп роста средних заработных выплат отдельных категорий граждан работников социальной сферы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 составил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23,4%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по отношению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 к 2017 году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. 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591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endParaRPr lang="ru-RU" sz="7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Педагогические</a:t>
                      </a:r>
                      <a:r>
                        <a:rPr lang="ru-RU" sz="1050" b="0" baseline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 работники дошкольного образования</a:t>
                      </a:r>
                      <a:endParaRPr lang="en-US" sz="1050" b="0" dirty="0" smtClean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endParaRPr lang="en-US" sz="1050" b="0" dirty="0" smtClean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591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endParaRPr lang="ru-RU" sz="7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Педагогические</a:t>
                      </a:r>
                      <a:r>
                        <a:rPr lang="ru-RU" sz="1050" b="0" baseline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 работники дополнительного образования</a:t>
                      </a:r>
                      <a:endParaRPr lang="ru-RU" sz="1050" b="0" dirty="0" smtClean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endParaRPr lang="ru-RU" sz="1050" b="0" dirty="0" smtClean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177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endParaRPr lang="ru-RU" sz="7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Работники учреждений культуры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endParaRPr lang="ru-RU" sz="1050" b="0" dirty="0" smtClean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8501058" y="5886450"/>
            <a:ext cx="642942" cy="971550"/>
            <a:chOff x="8501058" y="5886450"/>
            <a:chExt cx="642942" cy="971550"/>
          </a:xfrm>
        </p:grpSpPr>
        <p:pic>
          <p:nvPicPr>
            <p:cNvPr id="7" name="Рисунок 6" descr="111111111111111111.png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501058" y="5886450"/>
              <a:ext cx="642942" cy="971550"/>
            </a:xfrm>
            <a:prstGeom prst="rect">
              <a:avLst/>
            </a:prstGeom>
          </p:spPr>
        </p:pic>
        <p:sp>
          <p:nvSpPr>
            <p:cNvPr id="11" name="Нижний колонтитул 40"/>
            <p:cNvSpPr txBox="1">
              <a:spLocks/>
            </p:cNvSpPr>
            <p:nvPr/>
          </p:nvSpPr>
          <p:spPr>
            <a:xfrm>
              <a:off x="8501090" y="6492875"/>
              <a:ext cx="64291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/>
            <a:p>
              <a:pPr algn="ctr">
                <a:defRPr/>
              </a:pPr>
              <a:r>
                <a:rPr lang="ru-RU" sz="1400" b="1" dirty="0" smtClean="0">
                  <a:solidFill>
                    <a:srgbClr val="FFFFFF"/>
                  </a:solidFill>
                  <a:latin typeface="Century Gothic" pitchFamily="34" charset="0"/>
                </a:rPr>
                <a:t>15</a:t>
              </a:r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428596" y="4572008"/>
            <a:ext cx="8072494" cy="1928826"/>
          </a:xfrm>
          <a:prstGeom prst="rect">
            <a:avLst/>
          </a:prstGeom>
          <a:noFill/>
          <a:ln>
            <a:solidFill>
              <a:schemeClr val="accent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4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Диаграмма 67"/>
          <p:cNvGraphicFramePr/>
          <p:nvPr>
            <p:extLst>
              <p:ext uri="{D42A27DB-BD31-4B8C-83A1-F6EECF244321}">
                <p14:modId xmlns:p14="http://schemas.microsoft.com/office/powerpoint/2010/main" val="2930817597"/>
              </p:ext>
            </p:extLst>
          </p:nvPr>
        </p:nvGraphicFramePr>
        <p:xfrm>
          <a:off x="6357950" y="714356"/>
          <a:ext cx="2428892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779209753"/>
              </p:ext>
            </p:extLst>
          </p:nvPr>
        </p:nvGraphicFramePr>
        <p:xfrm>
          <a:off x="285720" y="571480"/>
          <a:ext cx="1800200" cy="2211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" name="Прямоугольник 28"/>
          <p:cNvSpPr/>
          <p:nvPr/>
        </p:nvSpPr>
        <p:spPr>
          <a:xfrm>
            <a:off x="142844" y="714356"/>
            <a:ext cx="5715040" cy="4730868"/>
          </a:xfrm>
          <a:prstGeom prst="rect">
            <a:avLst/>
          </a:prstGeom>
          <a:noFill/>
          <a:ln>
            <a:solidFill>
              <a:schemeClr val="accent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261576"/>
            <a:ext cx="104734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E5E5E5">
                    <a:lumMod val="50000"/>
                  </a:srgbClr>
                </a:solidFill>
                <a:latin typeface="Century Gothic" pitchFamily="34" charset="0"/>
              </a:rPr>
              <a:t>2018</a:t>
            </a:r>
          </a:p>
          <a:p>
            <a:pPr algn="ctr"/>
            <a:r>
              <a:rPr lang="ru-RU" sz="1400" b="1" dirty="0" smtClean="0">
                <a:solidFill>
                  <a:srgbClr val="E5E5E5">
                    <a:lumMod val="50000"/>
                  </a:srgbClr>
                </a:solidFill>
                <a:latin typeface="Century Gothic" pitchFamily="34" charset="0"/>
              </a:rPr>
              <a:t>факт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7022554" y="1285860"/>
            <a:ext cx="112134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E5E5E5">
                    <a:lumMod val="50000"/>
                  </a:srgbClr>
                </a:solidFill>
                <a:latin typeface="Century Gothic" pitchFamily="34" charset="0"/>
              </a:rPr>
              <a:t>2020</a:t>
            </a:r>
          </a:p>
          <a:p>
            <a:pPr algn="ctr"/>
            <a:r>
              <a:rPr lang="ru-RU" sz="1400" b="1" dirty="0" smtClean="0">
                <a:solidFill>
                  <a:srgbClr val="E5E5E5">
                    <a:lumMod val="50000"/>
                  </a:srgbClr>
                </a:solidFill>
                <a:latin typeface="Century Gothic" pitchFamily="34" charset="0"/>
              </a:rPr>
              <a:t>план</a:t>
            </a:r>
            <a:endParaRPr lang="ru-RU" sz="600" dirty="0" smtClean="0">
              <a:solidFill>
                <a:srgbClr val="E5E5E5">
                  <a:lumMod val="50000"/>
                </a:srgbClr>
              </a:solidFill>
              <a:latin typeface="Century Gothic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714348" y="142852"/>
            <a:ext cx="735808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E5E5E5">
                    <a:lumMod val="10000"/>
                  </a:srgbClr>
                </a:solidFill>
                <a:latin typeface="Century Gothic" pitchFamily="34" charset="0"/>
              </a:rPr>
              <a:t>Структура программных и </a:t>
            </a:r>
            <a:r>
              <a:rPr lang="ru-RU" sz="2000" b="1" dirty="0" err="1" smtClean="0">
                <a:solidFill>
                  <a:srgbClr val="E5E5E5">
                    <a:lumMod val="10000"/>
                  </a:srgbClr>
                </a:solidFill>
                <a:latin typeface="Century Gothic" pitchFamily="34" charset="0"/>
              </a:rPr>
              <a:t>непрограммных</a:t>
            </a:r>
            <a:r>
              <a:rPr lang="ru-RU" sz="2000" b="1" dirty="0" smtClean="0">
                <a:solidFill>
                  <a:srgbClr val="E5E5E5">
                    <a:lumMod val="10000"/>
                  </a:srgbClr>
                </a:solidFill>
                <a:latin typeface="Century Gothic" pitchFamily="34" charset="0"/>
              </a:rPr>
              <a:t> расходов  </a:t>
            </a:r>
            <a:endParaRPr lang="ru-RU" sz="2000" b="1" dirty="0">
              <a:solidFill>
                <a:srgbClr val="E5E5E5">
                  <a:lumMod val="10000"/>
                </a:srgbClr>
              </a:solidFill>
              <a:latin typeface="Century Gothic" pitchFamily="34" charset="0"/>
            </a:endParaRPr>
          </a:p>
        </p:txBody>
      </p:sp>
      <p:graphicFrame>
        <p:nvGraphicFramePr>
          <p:cNvPr id="49" name="Диаграмма 48"/>
          <p:cNvGraphicFramePr/>
          <p:nvPr>
            <p:extLst>
              <p:ext uri="{D42A27DB-BD31-4B8C-83A1-F6EECF244321}">
                <p14:modId xmlns:p14="http://schemas.microsoft.com/office/powerpoint/2010/main" val="501775274"/>
              </p:ext>
            </p:extLst>
          </p:nvPr>
        </p:nvGraphicFramePr>
        <p:xfrm>
          <a:off x="2143108" y="714356"/>
          <a:ext cx="1800200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1" name="Прямоугольник 50"/>
          <p:cNvSpPr/>
          <p:nvPr/>
        </p:nvSpPr>
        <p:spPr>
          <a:xfrm>
            <a:off x="2524523" y="1214422"/>
            <a:ext cx="1047345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E5E5E5">
                    <a:lumMod val="50000"/>
                  </a:srgbClr>
                </a:solidFill>
                <a:latin typeface="Century Gothic" pitchFamily="34" charset="0"/>
              </a:rPr>
              <a:t>2019</a:t>
            </a:r>
          </a:p>
          <a:p>
            <a:pPr algn="ctr"/>
            <a:r>
              <a:rPr lang="ru-RU" sz="1400" b="1" dirty="0" err="1" smtClean="0">
                <a:solidFill>
                  <a:srgbClr val="E5E5E5">
                    <a:lumMod val="50000"/>
                  </a:srgbClr>
                </a:solidFill>
                <a:latin typeface="Century Gothic" pitchFamily="34" charset="0"/>
              </a:rPr>
              <a:t>уточн</a:t>
            </a:r>
            <a:r>
              <a:rPr lang="ru-RU" sz="1400" b="1" dirty="0" smtClean="0">
                <a:solidFill>
                  <a:srgbClr val="E5E5E5">
                    <a:lumMod val="50000"/>
                  </a:srgbClr>
                </a:solidFill>
                <a:latin typeface="Century Gothic" pitchFamily="34" charset="0"/>
              </a:rPr>
              <a:t>. план</a:t>
            </a:r>
          </a:p>
          <a:p>
            <a:pPr algn="ctr"/>
            <a:endParaRPr lang="ru-RU" sz="300" i="1" dirty="0" smtClean="0">
              <a:solidFill>
                <a:srgbClr val="E5E5E5">
                  <a:lumMod val="50000"/>
                </a:srgbClr>
              </a:solidFill>
              <a:latin typeface="Century Gothic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57158" y="3714752"/>
            <a:ext cx="5286412" cy="7143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ru-RU" sz="1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ru-RU" sz="1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ru-RU" sz="1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ctr"/>
            <a:endParaRPr lang="ru-RU" sz="1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ctr"/>
            <a:endParaRPr lang="ru-RU" sz="1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ctr"/>
            <a:endParaRPr lang="ru-RU" sz="1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ctr"/>
            <a:endParaRPr lang="ru-RU" sz="1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ctr"/>
            <a:endParaRPr lang="ru-RU" sz="1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>
              <a:buFont typeface="Wingdings" pitchFamily="2" charset="2"/>
              <a:buChar char="ü"/>
            </a:pPr>
            <a:endParaRPr lang="ru-RU" sz="105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>
              <a:buFont typeface="Wingdings" pitchFamily="2" charset="2"/>
              <a:buChar char="ü"/>
            </a:pPr>
            <a:endParaRPr lang="ru-RU" sz="105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>
              <a:buFont typeface="Wingdings" pitchFamily="2" charset="2"/>
              <a:buChar char="ü"/>
            </a:pPr>
            <a:endParaRPr lang="ru-RU" sz="10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ru-RU" sz="1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ru-RU" sz="105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ru-RU" sz="105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ru-RU" sz="1050" dirty="0" smtClean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357158" y="3714752"/>
            <a:ext cx="142876" cy="7143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1500166" y="3764165"/>
            <a:ext cx="32147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prstClr val="black"/>
                </a:solidFill>
                <a:latin typeface="Century Gothic" pitchFamily="34" charset="0"/>
              </a:rPr>
              <a:t>Программная часть расходов</a:t>
            </a:r>
            <a:endParaRPr lang="ru-RU" sz="14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357158" y="4572008"/>
            <a:ext cx="5286412" cy="6524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err="1" smtClean="0">
                <a:solidFill>
                  <a:prstClr val="black"/>
                </a:solidFill>
                <a:latin typeface="Century Gothic" pitchFamily="34" charset="0"/>
              </a:rPr>
              <a:t>Непрограммная</a:t>
            </a:r>
            <a:r>
              <a:rPr lang="ru-RU" sz="1400" b="1" dirty="0" smtClean="0">
                <a:solidFill>
                  <a:prstClr val="black"/>
                </a:solidFill>
                <a:latin typeface="Century Gothic" pitchFamily="34" charset="0"/>
              </a:rPr>
              <a:t> часть расходов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357158" y="4572008"/>
            <a:ext cx="142876" cy="64294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143636" y="3714752"/>
            <a:ext cx="2786082" cy="7143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ru-RU" sz="1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ru-RU" sz="1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ru-RU" sz="1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ctr"/>
            <a:endParaRPr lang="ru-RU" sz="1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ctr"/>
            <a:endParaRPr lang="ru-RU" sz="1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ctr"/>
            <a:endParaRPr lang="ru-RU" sz="1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ctr"/>
            <a:endParaRPr lang="ru-RU" sz="1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>
              <a:buFont typeface="Wingdings" pitchFamily="2" charset="2"/>
              <a:buChar char="ü"/>
            </a:pPr>
            <a:endParaRPr lang="ru-RU" sz="105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>
              <a:buFont typeface="Wingdings" pitchFamily="2" charset="2"/>
              <a:buChar char="ü"/>
            </a:pPr>
            <a:endParaRPr lang="ru-RU" sz="105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>
              <a:buFont typeface="Wingdings" pitchFamily="2" charset="2"/>
              <a:buChar char="ü"/>
            </a:pPr>
            <a:endParaRPr lang="ru-RU" sz="10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ru-RU" sz="1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ru-RU" sz="105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ru-RU" sz="105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ru-RU" sz="1050" dirty="0" smtClean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6143636" y="4500570"/>
            <a:ext cx="2786082" cy="6524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err="1" smtClean="0">
                <a:solidFill>
                  <a:prstClr val="black"/>
                </a:solidFill>
                <a:latin typeface="Century Gothic" pitchFamily="34" charset="0"/>
              </a:rPr>
              <a:t>Непрограммная</a:t>
            </a:r>
            <a:r>
              <a:rPr lang="ru-RU" sz="1400" b="1" dirty="0" smtClean="0">
                <a:solidFill>
                  <a:prstClr val="black"/>
                </a:solidFill>
                <a:latin typeface="Century Gothic" pitchFamily="34" charset="0"/>
              </a:rPr>
              <a:t> часть</a:t>
            </a:r>
          </a:p>
          <a:p>
            <a:pPr algn="ctr"/>
            <a:r>
              <a:rPr lang="ru-RU" sz="1400" b="1" dirty="0" smtClean="0">
                <a:solidFill>
                  <a:prstClr val="black"/>
                </a:solidFill>
                <a:latin typeface="Century Gothic" pitchFamily="34" charset="0"/>
              </a:rPr>
              <a:t>расходов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6000760" y="4500570"/>
            <a:ext cx="142876" cy="64294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6000760" y="3714752"/>
            <a:ext cx="142876" cy="7143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1285852" y="4019140"/>
            <a:ext cx="34290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>
                <a:solidFill>
                  <a:prstClr val="black"/>
                </a:solidFill>
                <a:latin typeface="Century Gothic" pitchFamily="34" charset="0"/>
              </a:rPr>
              <a:t>12 муниципальных программ</a:t>
            </a:r>
            <a:endParaRPr lang="ru-RU" sz="1600" i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5715008" y="4071942"/>
            <a:ext cx="35719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dirty="0" smtClean="0">
                <a:solidFill>
                  <a:prstClr val="black"/>
                </a:solidFill>
                <a:latin typeface="Century Gothic" pitchFamily="34" charset="0"/>
              </a:rPr>
              <a:t>12 муниципальных программ</a:t>
            </a:r>
            <a:endParaRPr lang="ru-RU" sz="1400" i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484644" y="2649676"/>
            <a:ext cx="17299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3CB7BA"/>
                </a:solidFill>
                <a:latin typeface="Century Gothic" pitchFamily="34" charset="0"/>
              </a:rPr>
              <a:t>3 174 279,5</a:t>
            </a:r>
          </a:p>
          <a:p>
            <a:pPr algn="ctr"/>
            <a:r>
              <a:rPr lang="ru-RU" sz="1000" b="1" dirty="0" smtClean="0">
                <a:solidFill>
                  <a:prstClr val="black"/>
                </a:solidFill>
                <a:latin typeface="Century Gothic" pitchFamily="34" charset="0"/>
              </a:rPr>
              <a:t>тыс. рублей </a:t>
            </a:r>
          </a:p>
          <a:p>
            <a:endParaRPr lang="ru-RU" sz="1000" dirty="0" smtClean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2270594" y="2643182"/>
            <a:ext cx="17299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3CB7BA"/>
                </a:solidFill>
                <a:latin typeface="Century Gothic" pitchFamily="34" charset="0"/>
              </a:rPr>
              <a:t>3 568 373,5</a:t>
            </a:r>
          </a:p>
          <a:p>
            <a:pPr algn="ctr"/>
            <a:r>
              <a:rPr lang="ru-RU" sz="1000" b="1" dirty="0" smtClean="0">
                <a:solidFill>
                  <a:prstClr val="black"/>
                </a:solidFill>
                <a:latin typeface="Century Gothic" pitchFamily="34" charset="0"/>
              </a:rPr>
              <a:t>тыс. рублей </a:t>
            </a:r>
          </a:p>
          <a:p>
            <a:endParaRPr lang="ru-RU" sz="1000" dirty="0" smtClean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6429356" y="2660598"/>
            <a:ext cx="207170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3CB7BA"/>
                </a:solidFill>
                <a:latin typeface="Century Gothic" pitchFamily="34" charset="0"/>
              </a:rPr>
              <a:t>3 621 833,0</a:t>
            </a:r>
          </a:p>
          <a:p>
            <a:pPr algn="ctr"/>
            <a:r>
              <a:rPr lang="ru-RU" sz="1000" b="1" dirty="0" smtClean="0">
                <a:solidFill>
                  <a:prstClr val="black"/>
                </a:solidFill>
                <a:latin typeface="Century Gothic" pitchFamily="34" charset="0"/>
              </a:rPr>
              <a:t>тыс. рублей</a:t>
            </a:r>
            <a:endParaRPr lang="ru-RU" sz="1000" dirty="0" smtClean="0">
              <a:solidFill>
                <a:prstClr val="black"/>
              </a:solidFill>
              <a:latin typeface="Century Gothic" pitchFamily="34" charset="0"/>
            </a:endParaRPr>
          </a:p>
        </p:txBody>
      </p:sp>
      <p:grpSp>
        <p:nvGrpSpPr>
          <p:cNvPr id="85" name="Группа 84"/>
          <p:cNvGrpSpPr/>
          <p:nvPr/>
        </p:nvGrpSpPr>
        <p:grpSpPr>
          <a:xfrm>
            <a:off x="8501058" y="5886450"/>
            <a:ext cx="642942" cy="971550"/>
            <a:chOff x="8501058" y="5886450"/>
            <a:chExt cx="642942" cy="971550"/>
          </a:xfrm>
        </p:grpSpPr>
        <p:pic>
          <p:nvPicPr>
            <p:cNvPr id="86" name="Рисунок 85" descr="111111111111111111.png"/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501058" y="5886450"/>
              <a:ext cx="642942" cy="971550"/>
            </a:xfrm>
            <a:prstGeom prst="rect">
              <a:avLst/>
            </a:prstGeom>
          </p:spPr>
        </p:pic>
        <p:sp>
          <p:nvSpPr>
            <p:cNvPr id="87" name="Нижний колонтитул 40"/>
            <p:cNvSpPr txBox="1">
              <a:spLocks/>
            </p:cNvSpPr>
            <p:nvPr/>
          </p:nvSpPr>
          <p:spPr>
            <a:xfrm>
              <a:off x="8501090" y="6492875"/>
              <a:ext cx="64291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/>
            <a:p>
              <a:pPr algn="ctr">
                <a:defRPr/>
              </a:pPr>
              <a:r>
                <a:rPr lang="ru-RU" sz="1400" b="1" dirty="0" smtClean="0">
                  <a:solidFill>
                    <a:srgbClr val="FFFFFF"/>
                  </a:solidFill>
                  <a:latin typeface="Century Gothic" pitchFamily="34" charset="0"/>
                </a:rPr>
                <a:t>12</a:t>
              </a:r>
            </a:p>
          </p:txBody>
        </p:sp>
      </p:grpSp>
      <p:sp>
        <p:nvSpPr>
          <p:cNvPr id="47" name="Прямоугольник 46"/>
          <p:cNvSpPr/>
          <p:nvPr/>
        </p:nvSpPr>
        <p:spPr>
          <a:xfrm>
            <a:off x="142844" y="5570736"/>
            <a:ext cx="8358246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5C6F7E"/>
                </a:solidFill>
                <a:latin typeface="Century Gothic" pitchFamily="34" charset="0"/>
              </a:rPr>
              <a:t>Муниципальные  программы – это документ, определяющий</a:t>
            </a:r>
            <a:r>
              <a:rPr lang="en-US" b="1" dirty="0" smtClean="0">
                <a:solidFill>
                  <a:srgbClr val="5C6F7E"/>
                </a:solidFill>
                <a:latin typeface="Century Gothic" pitchFamily="34" charset="0"/>
              </a:rPr>
              <a:t>:</a:t>
            </a:r>
            <a:endParaRPr lang="en-US" sz="1200" b="1" dirty="0" smtClean="0">
              <a:solidFill>
                <a:srgbClr val="5C6F7E"/>
              </a:solidFill>
              <a:latin typeface="Century Gothic" pitchFamily="34" charset="0"/>
            </a:endParaRPr>
          </a:p>
          <a:p>
            <a:pPr marL="228600" indent="-228600">
              <a:buFont typeface="Arial" pitchFamily="34" charset="0"/>
              <a:buChar char="•"/>
              <a:defRPr/>
            </a:pPr>
            <a:r>
              <a:rPr lang="ru-RU" sz="1100" i="1" dirty="0" smtClean="0">
                <a:solidFill>
                  <a:srgbClr val="5C6F7E"/>
                </a:solidFill>
                <a:latin typeface="Century Gothic" pitchFamily="34" charset="0"/>
              </a:rPr>
              <a:t>цели и задачи государственной и муниципальной  политики</a:t>
            </a:r>
            <a:r>
              <a:rPr lang="en-US" sz="1100" i="1" dirty="0" smtClean="0">
                <a:solidFill>
                  <a:srgbClr val="5C6F7E"/>
                </a:solidFill>
                <a:latin typeface="Century Gothic" pitchFamily="34" charset="0"/>
              </a:rPr>
              <a:t>;</a:t>
            </a:r>
            <a:endParaRPr lang="ru-RU" sz="1100" i="1" dirty="0" smtClean="0">
              <a:solidFill>
                <a:srgbClr val="5C6F7E"/>
              </a:solidFill>
              <a:latin typeface="Century Gothic" pitchFamily="34" charset="0"/>
            </a:endParaRPr>
          </a:p>
          <a:p>
            <a:pPr marL="228600" indent="-228600">
              <a:buFont typeface="Arial" pitchFamily="34" charset="0"/>
              <a:buChar char="•"/>
              <a:defRPr/>
            </a:pPr>
            <a:r>
              <a:rPr lang="ru-RU" sz="1100" i="1" dirty="0" smtClean="0">
                <a:solidFill>
                  <a:srgbClr val="5C6F7E"/>
                </a:solidFill>
                <a:latin typeface="Century Gothic" pitchFamily="34" charset="0"/>
              </a:rPr>
              <a:t>способы их достижения</a:t>
            </a:r>
            <a:r>
              <a:rPr lang="en-US" sz="1100" i="1" dirty="0" smtClean="0">
                <a:solidFill>
                  <a:srgbClr val="5C6F7E"/>
                </a:solidFill>
                <a:latin typeface="Century Gothic" pitchFamily="34" charset="0"/>
              </a:rPr>
              <a:t>;</a:t>
            </a:r>
            <a:endParaRPr lang="ru-RU" sz="1100" i="1" dirty="0" smtClean="0">
              <a:solidFill>
                <a:srgbClr val="5C6F7E"/>
              </a:solidFill>
              <a:latin typeface="Century Gothic" pitchFamily="34" charset="0"/>
            </a:endParaRPr>
          </a:p>
          <a:p>
            <a:pPr marL="228600" indent="-228600">
              <a:buFont typeface="Arial" pitchFamily="34" charset="0"/>
              <a:buChar char="•"/>
              <a:defRPr/>
            </a:pPr>
            <a:r>
              <a:rPr lang="ru-RU" sz="1100" i="1" dirty="0" smtClean="0">
                <a:solidFill>
                  <a:srgbClr val="5C6F7E"/>
                </a:solidFill>
                <a:latin typeface="Century Gothic" pitchFamily="34" charset="0"/>
              </a:rPr>
              <a:t>планируемые объемы финансовых ресурсов, необходимые для достижения поставленных целей.</a:t>
            </a:r>
            <a:endParaRPr lang="en-US" sz="1100" i="1" dirty="0" smtClean="0">
              <a:solidFill>
                <a:srgbClr val="5C6F7E"/>
              </a:solidFill>
              <a:latin typeface="Century Gothic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929322" y="714356"/>
            <a:ext cx="3071834" cy="4730868"/>
          </a:xfrm>
          <a:prstGeom prst="rect">
            <a:avLst/>
          </a:prstGeom>
          <a:noFill/>
          <a:ln>
            <a:solidFill>
              <a:schemeClr val="accent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graphicFrame>
        <p:nvGraphicFramePr>
          <p:cNvPr id="63" name="Диаграмма 62"/>
          <p:cNvGraphicFramePr/>
          <p:nvPr>
            <p:extLst>
              <p:ext uri="{D42A27DB-BD31-4B8C-83A1-F6EECF244321}">
                <p14:modId xmlns:p14="http://schemas.microsoft.com/office/powerpoint/2010/main" val="3885996433"/>
              </p:ext>
            </p:extLst>
          </p:nvPr>
        </p:nvGraphicFramePr>
        <p:xfrm>
          <a:off x="4000496" y="785794"/>
          <a:ext cx="1800200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8" name="Прямоугольник 87"/>
          <p:cNvSpPr/>
          <p:nvPr/>
        </p:nvSpPr>
        <p:spPr>
          <a:xfrm>
            <a:off x="4381911" y="1256070"/>
            <a:ext cx="1047345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E5E5E5">
                    <a:lumMod val="50000"/>
                  </a:srgbClr>
                </a:solidFill>
                <a:latin typeface="Century Gothic" pitchFamily="34" charset="0"/>
              </a:rPr>
              <a:t>2019</a:t>
            </a:r>
          </a:p>
          <a:p>
            <a:pPr algn="ctr"/>
            <a:r>
              <a:rPr lang="ru-RU" sz="1400" b="1" dirty="0" smtClean="0">
                <a:solidFill>
                  <a:srgbClr val="E5E5E5">
                    <a:lumMod val="50000"/>
                  </a:srgbClr>
                </a:solidFill>
                <a:latin typeface="Century Gothic" pitchFamily="34" charset="0"/>
              </a:rPr>
              <a:t>факт</a:t>
            </a:r>
          </a:p>
          <a:p>
            <a:pPr algn="ctr"/>
            <a:endParaRPr lang="ru-RU" sz="300" i="1" dirty="0" smtClean="0">
              <a:solidFill>
                <a:srgbClr val="E5E5E5">
                  <a:lumMod val="50000"/>
                </a:srgbClr>
              </a:solidFill>
              <a:latin typeface="Century Gothic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4056544" y="2649676"/>
            <a:ext cx="17299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3CB7BA"/>
                </a:solidFill>
                <a:latin typeface="Century Gothic" pitchFamily="34" charset="0"/>
              </a:rPr>
              <a:t>3 406 098,9</a:t>
            </a:r>
          </a:p>
          <a:p>
            <a:pPr algn="ctr"/>
            <a:r>
              <a:rPr lang="ru-RU" sz="1000" b="1" dirty="0" smtClean="0">
                <a:solidFill>
                  <a:prstClr val="black"/>
                </a:solidFill>
                <a:latin typeface="Century Gothic" pitchFamily="34" charset="0"/>
              </a:rPr>
              <a:t>тыс. рублей </a:t>
            </a:r>
          </a:p>
          <a:p>
            <a:endParaRPr lang="ru-RU" sz="1000" dirty="0" smtClean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6000760" y="3764165"/>
            <a:ext cx="30003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prstClr val="black"/>
                </a:solidFill>
                <a:latin typeface="Century Gothic" pitchFamily="34" charset="0"/>
              </a:rPr>
              <a:t>Программная часть расходов</a:t>
            </a:r>
            <a:endParaRPr lang="ru-RU" sz="14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59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241" y="272120"/>
            <a:ext cx="8229600" cy="936104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l"/>
            <a:r>
              <a:rPr lang="ru-RU" sz="3000" dirty="0" smtClean="0">
                <a:solidFill>
                  <a:srgbClr val="3CB7BA"/>
                </a:solidFill>
              </a:rPr>
              <a:t>Муниципальные программы</a:t>
            </a:r>
            <a:br>
              <a:rPr lang="ru-RU" sz="3000" dirty="0" smtClean="0">
                <a:solidFill>
                  <a:srgbClr val="3CB7BA"/>
                </a:solidFill>
              </a:rPr>
            </a:br>
            <a:r>
              <a:rPr lang="ru-RU" sz="2400" dirty="0" smtClean="0">
                <a:solidFill>
                  <a:srgbClr val="3CB7BA"/>
                </a:solidFill>
              </a:rPr>
              <a:t>по итогам 2019 года</a:t>
            </a:r>
            <a:r>
              <a:rPr lang="ru-RU" sz="3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ru-RU" sz="3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3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3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                                 </a:t>
            </a:r>
            <a:endParaRPr lang="ru-RU" sz="2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723" y="1515784"/>
            <a:ext cx="8640960" cy="4720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/>
              <a:t>МУНИЦИПАЛЬНЫЕ ПРОГРАММЫ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/>
              <a:t>СОЦИАЛЬНОЙ НАПРАВЛЕННОСТИ</a:t>
            </a:r>
            <a:endParaRPr lang="ru-RU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0185" y="648800"/>
            <a:ext cx="1627369" cy="553998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3 396 075,6 </a:t>
            </a:r>
          </a:p>
          <a:p>
            <a:r>
              <a:rPr lang="ru-RU" sz="1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тыс. руб.</a:t>
            </a:r>
            <a:endParaRPr lang="ru-RU" sz="1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1" y="2579447"/>
            <a:ext cx="504056" cy="59226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0955" y="2681515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anose="020B0502020202020204" pitchFamily="34" charset="0"/>
              </a:rPr>
              <a:t>СОЦИАЛЬНАЯ </a:t>
            </a:r>
          </a:p>
          <a:p>
            <a:r>
              <a:rPr lang="ru-RU" sz="1400" dirty="0" smtClean="0">
                <a:latin typeface="Century Gothic" panose="020B0502020202020204" pitchFamily="34" charset="0"/>
              </a:rPr>
              <a:t>ПОДДЕРЖКА НАСЕЛЕНИЯ</a:t>
            </a:r>
            <a:endParaRPr lang="ru-RU" sz="1400" dirty="0">
              <a:latin typeface="Century Gothic" panose="020B0502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39453" y="2648493"/>
            <a:ext cx="1210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486 137,2</a:t>
            </a:r>
          </a:p>
          <a:p>
            <a:pPr algn="r"/>
            <a:r>
              <a:rPr lang="ru-RU" sz="1000" dirty="0" smtClean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ТЫС. РУБ</a:t>
            </a:r>
            <a:endParaRPr lang="ru-RU" sz="1000" dirty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-41" y="3278816"/>
            <a:ext cx="617046" cy="53851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30586" y="3420432"/>
            <a:ext cx="1579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Century Gothic" panose="020B0502020202020204" pitchFamily="34" charset="0"/>
              </a:rPr>
              <a:t> ОБРАЗОВАНИЕ</a:t>
            </a:r>
            <a:endParaRPr lang="ru-RU" sz="1400" dirty="0">
              <a:latin typeface="Century Gothic" panose="020B0502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21793" y="3366601"/>
            <a:ext cx="14670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1 642 811,8 </a:t>
            </a:r>
          </a:p>
          <a:p>
            <a:pPr algn="r"/>
            <a:r>
              <a:rPr lang="ru-RU" sz="1000" dirty="0" smtClean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ТЫС. РУБ</a:t>
            </a:r>
            <a:endParaRPr lang="ru-RU" sz="1000" dirty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195" y="4029124"/>
            <a:ext cx="582359" cy="41250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29748" y="4081487"/>
            <a:ext cx="2005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Century Gothic" panose="020B0502020202020204" pitchFamily="34" charset="0"/>
              </a:rPr>
              <a:t>КУЛЬТУРА И ТУРИЗМ</a:t>
            </a:r>
            <a:endParaRPr lang="ru-RU" sz="1400" dirty="0">
              <a:latin typeface="Century Gothic" panose="020B0502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59803" y="3937037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41 805,7</a:t>
            </a:r>
          </a:p>
          <a:p>
            <a:pPr algn="r"/>
            <a:r>
              <a:rPr lang="ru-RU" sz="1000" dirty="0" smtClean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ТЫС.РУБ</a:t>
            </a:r>
            <a:endParaRPr lang="ru-RU" sz="1000" dirty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907" y="4706104"/>
            <a:ext cx="454940" cy="44410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84493" y="4683452"/>
            <a:ext cx="243688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Century Gothic" panose="020B0502020202020204" pitchFamily="34" charset="0"/>
              </a:rPr>
              <a:t>ФИЗИЧЕСКАЯ КУЛЬТУРА, </a:t>
            </a:r>
          </a:p>
          <a:p>
            <a:r>
              <a:rPr lang="ru-RU" sz="1400" dirty="0" smtClean="0">
                <a:latin typeface="Century Gothic" panose="020B0502020202020204" pitchFamily="34" charset="0"/>
              </a:rPr>
              <a:t>СПОРТ И МОЛОДЕЖНАЯ </a:t>
            </a:r>
          </a:p>
          <a:p>
            <a:r>
              <a:rPr lang="ru-RU" sz="1400" dirty="0" smtClean="0">
                <a:latin typeface="Century Gothic" panose="020B0502020202020204" pitchFamily="34" charset="0"/>
              </a:rPr>
              <a:t>ПОЛИТИКА</a:t>
            </a:r>
            <a:endParaRPr lang="ru-RU" sz="1400" dirty="0">
              <a:latin typeface="Century Gothic" panose="020B0502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80508" y="4626992"/>
            <a:ext cx="9541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4 391,6</a:t>
            </a:r>
          </a:p>
          <a:p>
            <a:pPr algn="r"/>
            <a:r>
              <a:rPr lang="ru-RU" sz="1000" dirty="0" smtClean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ТЫС. РУБ</a:t>
            </a:r>
            <a:endParaRPr lang="ru-RU" sz="1000" dirty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03612" y="679318"/>
            <a:ext cx="29963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Century Gothic" panose="020B0502020202020204" pitchFamily="34" charset="0"/>
              </a:rPr>
              <a:t>ПРОЧИЕ МУНИЦИПАЛЬНЫЕ </a:t>
            </a:r>
          </a:p>
          <a:p>
            <a:r>
              <a:rPr lang="ru-RU" sz="1600" dirty="0" smtClean="0">
                <a:latin typeface="Century Gothic" panose="020B0502020202020204" pitchFamily="34" charset="0"/>
              </a:rPr>
              <a:t>ПРОГРАММЫ</a:t>
            </a:r>
            <a:endParaRPr lang="ru-RU" sz="1600" dirty="0">
              <a:latin typeface="Century Gothic" panose="020B0502020202020204" pitchFamily="34" charset="0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4267" y="1542774"/>
            <a:ext cx="485775" cy="35242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982344" y="1418572"/>
            <a:ext cx="348845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Century Gothic" panose="020B0502020202020204" pitchFamily="34" charset="0"/>
              </a:rPr>
              <a:t>БЕЗОПАСНОСТЬ, </a:t>
            </a:r>
          </a:p>
          <a:p>
            <a:r>
              <a:rPr lang="ru-RU" sz="1400" dirty="0" smtClean="0">
                <a:latin typeface="Century Gothic" panose="020B0502020202020204" pitchFamily="34" charset="0"/>
              </a:rPr>
              <a:t>ОБЩЕСТВЕННЫЙ ПОРЯДОК И </a:t>
            </a:r>
          </a:p>
          <a:p>
            <a:r>
              <a:rPr lang="ru-RU" sz="1400" dirty="0" smtClean="0">
                <a:latin typeface="Century Gothic" panose="020B0502020202020204" pitchFamily="34" charset="0"/>
              </a:rPr>
              <a:t>ПРОФИЛАКТИКА ПРАВОНАРУШЕНИЙ</a:t>
            </a:r>
            <a:endParaRPr lang="ru-RU" sz="1400" dirty="0">
              <a:latin typeface="Century Gothic" panose="020B0502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899760" y="1395978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17 949,8</a:t>
            </a:r>
          </a:p>
          <a:p>
            <a:pPr algn="r"/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ТЫС. РУБ</a:t>
            </a:r>
            <a:endParaRPr lang="ru-RU" sz="10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2034" y="2248689"/>
            <a:ext cx="476250" cy="36195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013642" y="2275776"/>
            <a:ext cx="27991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Century Gothic" panose="020B0502020202020204" pitchFamily="34" charset="0"/>
              </a:rPr>
              <a:t>ЭКОНОМИЧЕСКОЕ РАЗВИТИЕ</a:t>
            </a:r>
            <a:endParaRPr lang="ru-RU" sz="1400" dirty="0">
              <a:latin typeface="Century Gothic" panose="020B0502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028065" y="2125273"/>
            <a:ext cx="9541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2 933,7</a:t>
            </a:r>
          </a:p>
          <a:p>
            <a:pPr algn="r"/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ТЫС. РУБ</a:t>
            </a:r>
            <a:endParaRPr lang="ru-RU" sz="10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83641" y="2791231"/>
            <a:ext cx="409575" cy="44767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032305" y="2781944"/>
            <a:ext cx="29482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Century Gothic" panose="020B0502020202020204" pitchFamily="34" charset="0"/>
              </a:rPr>
              <a:t>Качественная и комфортная </a:t>
            </a:r>
          </a:p>
          <a:p>
            <a:r>
              <a:rPr lang="ru-RU" sz="1400" dirty="0" smtClean="0">
                <a:latin typeface="Century Gothic" panose="020B0502020202020204" pitchFamily="34" charset="0"/>
              </a:rPr>
              <a:t>среда проживания населения</a:t>
            </a:r>
            <a:endParaRPr lang="ru-RU" sz="1400" dirty="0">
              <a:latin typeface="Century Gothic" panose="020B0502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768861" y="2765820"/>
            <a:ext cx="1210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301 429,2</a:t>
            </a:r>
          </a:p>
          <a:p>
            <a:pPr algn="r"/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ТЫС.РУБ</a:t>
            </a:r>
            <a:endParaRPr lang="ru-RU" sz="10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39074" y="3988355"/>
            <a:ext cx="531451" cy="531451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5056999" y="3487031"/>
            <a:ext cx="20714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Century Gothic" panose="020B0502020202020204" pitchFamily="34" charset="0"/>
              </a:rPr>
              <a:t>БЕЗОПАСНАЯ СРЕДА</a:t>
            </a:r>
            <a:endParaRPr lang="ru-RU" sz="1400" dirty="0">
              <a:latin typeface="Century Gothic" panose="020B0502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96456" y="3374692"/>
            <a:ext cx="1210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295 351,1</a:t>
            </a:r>
          </a:p>
          <a:p>
            <a:pPr algn="r"/>
            <a:r>
              <a:rPr lang="ru-RU" sz="1000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ТЫС. РУБ</a:t>
            </a:r>
            <a:endParaRPr lang="ru-RU" sz="1000" dirty="0">
              <a:solidFill>
                <a:schemeClr val="accent6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99558" y="3489738"/>
            <a:ext cx="410484" cy="368383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36" name="TextBox 35"/>
          <p:cNvSpPr txBox="1"/>
          <p:nvPr/>
        </p:nvSpPr>
        <p:spPr>
          <a:xfrm>
            <a:off x="4972318" y="3967440"/>
            <a:ext cx="285206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Century Gothic" panose="020B0502020202020204" pitchFamily="34" charset="0"/>
              </a:rPr>
              <a:t>Повышение эффективности </a:t>
            </a:r>
          </a:p>
          <a:p>
            <a:r>
              <a:rPr lang="ru-RU" sz="1400" dirty="0" smtClean="0">
                <a:latin typeface="Century Gothic" panose="020B0502020202020204" pitchFamily="34" charset="0"/>
              </a:rPr>
              <a:t>управления общественными </a:t>
            </a:r>
          </a:p>
          <a:p>
            <a:r>
              <a:rPr lang="ru-RU" sz="1400" dirty="0" smtClean="0">
                <a:latin typeface="Century Gothic" panose="020B0502020202020204" pitchFamily="34" charset="0"/>
              </a:rPr>
              <a:t>финансами</a:t>
            </a:r>
            <a:endParaRPr lang="ru-RU" sz="1400" dirty="0">
              <a:latin typeface="Century Gothic" panose="020B0502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878254" y="3932181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10 681,3</a:t>
            </a:r>
          </a:p>
          <a:p>
            <a:pPr algn="r"/>
            <a:r>
              <a:rPr lang="ru-RU" sz="1000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ТЫС.РУБ</a:t>
            </a:r>
            <a:endParaRPr lang="ru-RU" sz="1000" dirty="0">
              <a:solidFill>
                <a:schemeClr val="accent6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97286" y="4802102"/>
            <a:ext cx="414339" cy="448867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4982344" y="4785876"/>
            <a:ext cx="29498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Century Gothic" panose="020B0502020202020204" pitchFamily="34" charset="0"/>
              </a:rPr>
              <a:t>Формирование современной</a:t>
            </a:r>
          </a:p>
          <a:p>
            <a:r>
              <a:rPr lang="ru-RU" sz="1400" dirty="0">
                <a:latin typeface="Century Gothic" panose="020B0502020202020204" pitchFamily="34" charset="0"/>
              </a:rPr>
              <a:t>г</a:t>
            </a:r>
            <a:r>
              <a:rPr lang="ru-RU" sz="1400" dirty="0" smtClean="0">
                <a:latin typeface="Century Gothic" panose="020B0502020202020204" pitchFamily="34" charset="0"/>
              </a:rPr>
              <a:t>ородской среды</a:t>
            </a:r>
            <a:endParaRPr lang="ru-RU" sz="1400" dirty="0">
              <a:latin typeface="Century Gothic" panose="020B0502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881705" y="4734742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61 708,2</a:t>
            </a:r>
          </a:p>
          <a:p>
            <a:pPr algn="r"/>
            <a:r>
              <a:rPr lang="ru-RU" sz="1000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ТЫС. РУБ</a:t>
            </a:r>
            <a:endParaRPr lang="ru-RU" sz="1000" dirty="0">
              <a:solidFill>
                <a:schemeClr val="accent6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92500" y="5516231"/>
            <a:ext cx="470108" cy="497441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5006204" y="5381804"/>
            <a:ext cx="289374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Century Gothic" panose="020B0502020202020204" pitchFamily="34" charset="0"/>
              </a:rPr>
              <a:t>Повышение качества</a:t>
            </a:r>
          </a:p>
          <a:p>
            <a:r>
              <a:rPr lang="ru-RU" sz="1400" dirty="0">
                <a:latin typeface="Century Gothic" panose="020B0502020202020204" pitchFamily="34" charset="0"/>
              </a:rPr>
              <a:t>т</a:t>
            </a:r>
            <a:r>
              <a:rPr lang="ru-RU" sz="1400" dirty="0" smtClean="0">
                <a:latin typeface="Century Gothic" panose="020B0502020202020204" pitchFamily="34" charset="0"/>
              </a:rPr>
              <a:t>ранспортного обслуживания</a:t>
            </a:r>
          </a:p>
          <a:p>
            <a:r>
              <a:rPr lang="ru-RU" sz="1400" dirty="0" smtClean="0">
                <a:latin typeface="Century Gothic" panose="020B0502020202020204" pitchFamily="34" charset="0"/>
              </a:rPr>
              <a:t>населения</a:t>
            </a:r>
            <a:endParaRPr lang="ru-RU" sz="1400" dirty="0">
              <a:latin typeface="Century Gothic" panose="020B0502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841852" y="5406315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79 765,8</a:t>
            </a:r>
          </a:p>
          <a:p>
            <a:pPr algn="r"/>
            <a:r>
              <a:rPr lang="ru-RU" sz="1000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ТЫС. РУБ</a:t>
            </a:r>
            <a:endParaRPr lang="ru-RU" sz="1000" dirty="0">
              <a:solidFill>
                <a:schemeClr val="accent6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96741" y="6205545"/>
            <a:ext cx="435564" cy="414823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5040959" y="6173247"/>
            <a:ext cx="284244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Century Gothic" panose="020B0502020202020204" pitchFamily="34" charset="0"/>
              </a:rPr>
              <a:t>Повышение эффективности </a:t>
            </a:r>
          </a:p>
          <a:p>
            <a:r>
              <a:rPr lang="ru-RU" sz="1400" dirty="0">
                <a:latin typeface="Century Gothic" panose="020B0502020202020204" pitchFamily="34" charset="0"/>
              </a:rPr>
              <a:t>м</a:t>
            </a:r>
            <a:r>
              <a:rPr lang="ru-RU" sz="1400" dirty="0" smtClean="0">
                <a:latin typeface="Century Gothic" panose="020B0502020202020204" pitchFamily="34" charset="0"/>
              </a:rPr>
              <a:t>униципального управления</a:t>
            </a:r>
          </a:p>
          <a:p>
            <a:endParaRPr lang="ru-RU" sz="1400" dirty="0">
              <a:latin typeface="Century Gothic" panose="020B0502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803818" y="6086966"/>
            <a:ext cx="1210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451 110,2</a:t>
            </a:r>
          </a:p>
          <a:p>
            <a:pPr algn="r"/>
            <a:r>
              <a:rPr lang="ru-RU" sz="1000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ТЫС. РУБ</a:t>
            </a:r>
            <a:endParaRPr lang="ru-RU" sz="1000" dirty="0">
              <a:solidFill>
                <a:schemeClr val="accent6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128139" y="1541682"/>
            <a:ext cx="126348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2 175 146,3</a:t>
            </a:r>
          </a:p>
          <a:p>
            <a:pPr algn="r"/>
            <a:r>
              <a:rPr lang="ru-RU" sz="1000" dirty="0" smtClean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ТЫС.РУБ</a:t>
            </a:r>
            <a:endParaRPr lang="ru-RU" sz="1000" dirty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565059" y="866719"/>
            <a:ext cx="14670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</a:rPr>
              <a:t>1 220 929,3 </a:t>
            </a:r>
          </a:p>
          <a:p>
            <a:pPr algn="r"/>
            <a:r>
              <a:rPr lang="ru-RU" sz="1000" dirty="0" smtClean="0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</a:rPr>
              <a:t>ТЫС. РУБ</a:t>
            </a:r>
            <a:endParaRPr lang="ru-RU" sz="1000" dirty="0">
              <a:solidFill>
                <a:schemeClr val="accent6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50922" y="1498133"/>
            <a:ext cx="4340704" cy="581417"/>
          </a:xfrm>
          <a:prstGeom prst="rect">
            <a:avLst/>
          </a:prstGeom>
          <a:noFill/>
          <a:ln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914635" y="692500"/>
            <a:ext cx="4045967" cy="669682"/>
          </a:xfrm>
          <a:prstGeom prst="rect">
            <a:avLst/>
          </a:prstGeom>
          <a:noFill/>
          <a:ln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1" name="Рисунок 50" descr="111111111111111111.png"/>
          <p:cNvPicPr>
            <a:picLocks noChangeAspect="1"/>
          </p:cNvPicPr>
          <p:nvPr/>
        </p:nvPicPr>
        <p:blipFill>
          <a:blip r:embed="rId1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662683" y="6059768"/>
            <a:ext cx="538804" cy="814187"/>
          </a:xfrm>
          <a:prstGeom prst="rect">
            <a:avLst/>
          </a:prstGeom>
        </p:spPr>
      </p:pic>
      <p:sp>
        <p:nvSpPr>
          <p:cNvPr id="52" name="Прямоугольник 51"/>
          <p:cNvSpPr/>
          <p:nvPr/>
        </p:nvSpPr>
        <p:spPr>
          <a:xfrm>
            <a:off x="-298560" y="5818165"/>
            <a:ext cx="4071934" cy="110799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2019</a:t>
            </a:r>
            <a:r>
              <a:rPr lang="en-US" sz="6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 </a:t>
            </a:r>
            <a:r>
              <a:rPr lang="ru-RU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год</a:t>
            </a:r>
            <a:endParaRPr lang="ru-RU" sz="6600" b="1" dirty="0">
              <a:solidFill>
                <a:schemeClr val="accent2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51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85720" y="2111689"/>
            <a:ext cx="871543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*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на оплату жилищно-коммунальных услуг отдельным категориям граждан – </a:t>
            </a:r>
            <a:r>
              <a:rPr lang="ru-RU" sz="1200" b="1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81 800,0 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тыс. рублей;</a:t>
            </a:r>
            <a:endParaRPr lang="ru-RU" sz="1200" dirty="0" smtClean="0">
              <a:solidFill>
                <a:prstClr val="black"/>
              </a:solidFill>
              <a:latin typeface="Century Gothic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*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на обеспечение мер социальной поддержки реабилитированных граждан и лиц, признанных пострадавшими от политических репрессий -  </a:t>
            </a:r>
            <a:r>
              <a:rPr lang="ru-RU" sz="1200" b="1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808,6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 тыс. рублей;</a:t>
            </a:r>
            <a:endParaRPr lang="ru-RU" sz="1200" dirty="0" smtClean="0">
              <a:solidFill>
                <a:prstClr val="black"/>
              </a:solidFill>
              <a:latin typeface="Century Gothic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*на предоставление гражданам субсидий на оплату жилого помещения и коммунальных услуг –</a:t>
            </a:r>
            <a:r>
              <a:rPr lang="ru-RU" sz="1200" b="1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92 993,0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 тыс. рублей;</a:t>
            </a:r>
            <a:endParaRPr lang="ru-RU" sz="1200" dirty="0" smtClean="0">
              <a:solidFill>
                <a:prstClr val="black"/>
              </a:solidFill>
              <a:latin typeface="Century Gothic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*на обеспечение мер социальной поддержки ветеранов труда и тружеников тыла – </a:t>
            </a:r>
            <a:r>
              <a:rPr lang="ru-RU" sz="1200" b="1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56 949,6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200" b="1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тыс. рублей;</a:t>
            </a:r>
            <a:endParaRPr lang="ru-RU" sz="1200" dirty="0" smtClean="0">
              <a:solidFill>
                <a:prstClr val="black"/>
              </a:solidFill>
              <a:latin typeface="Century Gothic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*на выплату ежемесячного пособия на ребенка – </a:t>
            </a:r>
            <a:r>
              <a:rPr lang="ru-RU" sz="1200" b="1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27 976,4  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тыс. рублей;</a:t>
            </a:r>
            <a:endParaRPr lang="ru-RU" sz="1200" dirty="0" smtClean="0">
              <a:solidFill>
                <a:prstClr val="black"/>
              </a:solidFill>
              <a:latin typeface="Century Gothic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*на выплату пособий на погребение – </a:t>
            </a:r>
            <a:r>
              <a:rPr lang="ru-RU" sz="1200" b="1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1 376,8 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тыс. рублей;</a:t>
            </a:r>
            <a:endParaRPr lang="ru-RU" sz="1200" dirty="0" smtClean="0">
              <a:solidFill>
                <a:prstClr val="black"/>
              </a:solidFill>
              <a:latin typeface="Century Gothic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*на содержание отдела по жилищным субсидиям – </a:t>
            </a:r>
            <a:r>
              <a:rPr lang="ru-RU" sz="1200" b="1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13 020,8 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 тыс. рублей;</a:t>
            </a:r>
            <a:endParaRPr lang="ru-RU" sz="1200" dirty="0" smtClean="0">
              <a:solidFill>
                <a:prstClr val="black"/>
              </a:solidFill>
              <a:latin typeface="Century Gothic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*на выплату государственных пособий лицам, не подлежащим обязательному социальному страхованию на случай временной нетрудоспособности и в связи с  материнством – </a:t>
            </a:r>
            <a:r>
              <a:rPr lang="ru-RU" sz="1200" b="1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142 910,2  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тыс. рублей;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*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расходы по осуществлению ежемесячной выплаты в связи с рождением ( усыновлением) первого ребенка – </a:t>
            </a:r>
            <a:r>
              <a:rPr lang="ru-RU" sz="1200" b="1" dirty="0" smtClean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62 407,1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тыс.рублей;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*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на компенсацию отдельным категориям граждан оплаты взноса на капитальный ремонт общего имущества в многоквартирном доме – </a:t>
            </a:r>
            <a:r>
              <a:rPr lang="ru-RU" sz="1200" b="1" dirty="0" smtClean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416,0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 тыс. рублей;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*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на выплату компенсаций части родительской платы за содержание ребенка в государственных и муниципальных образовательных учреждениях – </a:t>
            </a:r>
            <a:r>
              <a:rPr lang="ru-RU" sz="1200" b="1" dirty="0" smtClean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31 895,2 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тыс.рублей;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*на  оказание материальной помощи людям, оказавшимся в трудной жизненной ситуации, из резервного фонда  города Кызыла – </a:t>
            </a:r>
            <a:r>
              <a:rPr lang="ru-RU" sz="1200" b="1" dirty="0" smtClean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 601,4 </a:t>
            </a:r>
            <a:r>
              <a:rPr lang="ru-RU" sz="1200" dirty="0" err="1" smtClean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тыс.рублей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*пенсии за выслугу лет лицам, замещавшим должности муниципальной службы – </a:t>
            </a:r>
            <a:r>
              <a:rPr lang="ru-RU" sz="1200" b="1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2 337,3 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тыс. рублей;</a:t>
            </a:r>
            <a:endParaRPr lang="ru-RU" sz="1200" dirty="0" smtClean="0">
              <a:solidFill>
                <a:prstClr val="black"/>
              </a:solidFill>
              <a:latin typeface="Century Gothic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*расходы на мероприятия по улучшению условий жизни ветеранов – </a:t>
            </a:r>
            <a:r>
              <a:rPr lang="ru-RU" sz="1200" b="1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380,7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 тыс. рублей;</a:t>
            </a:r>
            <a:endParaRPr lang="ru-RU" sz="1200" dirty="0" smtClean="0">
              <a:solidFill>
                <a:prstClr val="black"/>
              </a:solidFill>
              <a:latin typeface="Century Gothic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*на оказание помощи малообеспеченных семей ( проект «Социальный картофель» и «Школьная форма») – </a:t>
            </a:r>
            <a:r>
              <a:rPr lang="ru-RU" sz="1200" b="1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434,9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 тыс.руб.;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*на обеспечение </a:t>
            </a:r>
            <a:r>
              <a:rPr lang="ru-RU" sz="1200" dirty="0" err="1" smtClean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софинансирования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 ФЦП «Жилище» – </a:t>
            </a:r>
            <a:r>
              <a:rPr lang="ru-RU" sz="1200" b="1" dirty="0" smtClean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101 251,7 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тыс.рублей;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endParaRPr lang="ru-RU" sz="1200" dirty="0" smtClean="0">
              <a:solidFill>
                <a:prstClr val="black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9752" y="1007217"/>
            <a:ext cx="46434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Расходы в основном, обеспечиваются за счет безвозмездных поступлений из республиканского бюджета в виде субвенций на сумму  </a:t>
            </a:r>
            <a:r>
              <a:rPr lang="ru-RU" sz="1400" b="1" i="1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617 559,7 </a:t>
            </a:r>
            <a:r>
              <a:rPr lang="ru-RU" sz="1400" i="1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тыс. рублей, в том числе:</a:t>
            </a:r>
            <a:endParaRPr lang="ru-RU" sz="1400" i="1" dirty="0" smtClean="0">
              <a:solidFill>
                <a:prstClr val="black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139475"/>
            <a:ext cx="786673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Социальная поддержка населения городского округа       «Город Кызыл» на 2018-2020 годы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3183" y="1032354"/>
            <a:ext cx="4643470" cy="928694"/>
          </a:xfrm>
          <a:prstGeom prst="rect">
            <a:avLst/>
          </a:prstGeom>
          <a:noFill/>
          <a:ln>
            <a:solidFill>
              <a:schemeClr val="accent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pic>
        <p:nvPicPr>
          <p:cNvPr id="15" name="Picture 14" descr="http://www.kirovreg.ru/upload/resize_cache/iblock/044/700_467_2/IMG_8248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909555" y="928669"/>
            <a:ext cx="1173218" cy="11360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6" name="Группа 15"/>
          <p:cNvGrpSpPr/>
          <p:nvPr/>
        </p:nvGrpSpPr>
        <p:grpSpPr>
          <a:xfrm>
            <a:off x="8501058" y="5886450"/>
            <a:ext cx="642942" cy="971550"/>
            <a:chOff x="8501058" y="5886450"/>
            <a:chExt cx="642942" cy="971550"/>
          </a:xfrm>
        </p:grpSpPr>
        <p:pic>
          <p:nvPicPr>
            <p:cNvPr id="17" name="Рисунок 16" descr="111111111111111111.png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501058" y="5886450"/>
              <a:ext cx="642942" cy="971550"/>
            </a:xfrm>
            <a:prstGeom prst="rect">
              <a:avLst/>
            </a:prstGeom>
          </p:spPr>
        </p:pic>
        <p:sp>
          <p:nvSpPr>
            <p:cNvPr id="18" name="Нижний колонтитул 40"/>
            <p:cNvSpPr txBox="1">
              <a:spLocks/>
            </p:cNvSpPr>
            <p:nvPr/>
          </p:nvSpPr>
          <p:spPr>
            <a:xfrm>
              <a:off x="8501090" y="6492875"/>
              <a:ext cx="64291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/>
            <a:p>
              <a:pPr algn="ctr">
                <a:defRPr/>
              </a:pPr>
              <a:r>
                <a:rPr lang="ru-RU" sz="1400" b="1" dirty="0" smtClean="0">
                  <a:solidFill>
                    <a:srgbClr val="FFFFFF"/>
                  </a:solidFill>
                  <a:latin typeface="Century Gothic" pitchFamily="34" charset="0"/>
                </a:rPr>
                <a:t>18</a:t>
              </a:r>
            </a:p>
          </p:txBody>
        </p:sp>
      </p:grpSp>
      <p:pic>
        <p:nvPicPr>
          <p:cNvPr id="14" name="Picture 2" descr="Z:\ДЛЯ ВСЕХ\все фото ДСП\ФОТО-2019\Праздник,памятные даты\30-лет Афганистан\YoNmYPZ-E1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3222" y="913799"/>
            <a:ext cx="1092954" cy="114517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137" y="840"/>
            <a:ext cx="858463" cy="915907"/>
          </a:xfrm>
          <a:prstGeom prst="rect">
            <a:avLst/>
          </a:prstGeom>
        </p:spPr>
      </p:pic>
      <p:pic>
        <p:nvPicPr>
          <p:cNvPr id="1026" name="Picture 2" descr="C:\Users\Тулуш КС\Desktop\1564723269_zryewzukul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913799"/>
            <a:ext cx="1101194" cy="115093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Рисунок 21" descr="C:\Users\ДСП н 1\Desktop\фото\20190720_194237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696" y="890827"/>
            <a:ext cx="1058460" cy="11739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Тулуш КС\Desktop\foto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693" y="864124"/>
            <a:ext cx="964941" cy="128514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40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1040" y="2891304"/>
            <a:ext cx="2899112" cy="1738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591398" y="886832"/>
            <a:ext cx="7905805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  <a:cs typeface="Times New Roman" pitchFamily="18" charset="0"/>
              </a:rPr>
              <a:t>     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Times New Roman" pitchFamily="18" charset="0"/>
              </a:rPr>
              <a:t>Дошкольное образование</a:t>
            </a:r>
          </a:p>
          <a:p>
            <a:pPr algn="just"/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        Реализацией данной подпрограммы охвачены </a:t>
            </a: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35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муниципальных дошкольных образовательных учреждения, в том числе 21 бюджетное, 14 автономных учреждений.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4778" y="2008868"/>
            <a:ext cx="4286280" cy="769441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 8375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ребенок посещал дошкольные учреждения</a:t>
            </a:r>
          </a:p>
          <a:p>
            <a:pPr algn="ctr"/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Century Gothic" panose="020B0502020202020204" pitchFamily="34" charset="0"/>
                <a:cs typeface="Times New Roman" pitchFamily="18" charset="0"/>
              </a:rPr>
              <a:t>(в 2018 году – 8370, рост на 0,01%)</a:t>
            </a:r>
            <a:endParaRPr lang="ru-RU" sz="1200" b="1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4118" y="2037969"/>
            <a:ext cx="4099358" cy="769441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 1601,4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человек работали в ДОУ, из них 741,2 – педагогических работников, 54,9 – руководящих, 805,3 – прочего персонала</a:t>
            </a:r>
            <a:endParaRPr lang="ru-RU" sz="1400" b="1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9672" y="2942377"/>
            <a:ext cx="2664294" cy="1123384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 6140</a:t>
            </a:r>
            <a:r>
              <a:rPr lang="ru-RU" sz="1400" b="1" dirty="0" smtClean="0">
                <a:latin typeface="Century Gothic" panose="020B0502020202020204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ребенок получил компенсацию части родительской платы </a:t>
            </a:r>
          </a:p>
          <a:p>
            <a:pPr algn="ctr"/>
            <a:r>
              <a:rPr lang="ru-RU" sz="1200" dirty="0" smtClean="0">
                <a:latin typeface="Century Gothic" panose="020B0502020202020204" pitchFamily="34" charset="0"/>
                <a:cs typeface="Times New Roman" pitchFamily="18" charset="0"/>
              </a:rPr>
              <a:t>(</a:t>
            </a:r>
            <a:r>
              <a:rPr lang="ru-RU" sz="1100" dirty="0" smtClean="0">
                <a:latin typeface="Century Gothic" panose="020B0502020202020204" pitchFamily="34" charset="0"/>
                <a:cs typeface="Times New Roman" pitchFamily="18" charset="0"/>
              </a:rPr>
              <a:t>в 2018 году 6648 ребенка, снижение на 9,2%)</a:t>
            </a:r>
            <a:endParaRPr lang="ru-RU" sz="1100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59926" y="3156022"/>
            <a:ext cx="2928926" cy="1384995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среднемесячная заработная плата </a:t>
            </a:r>
            <a:r>
              <a:rPr lang="ru-RU" sz="1400" dirty="0" err="1" smtClean="0">
                <a:latin typeface="Century Gothic" panose="020B0502020202020204" pitchFamily="34" charset="0"/>
                <a:cs typeface="Times New Roman" pitchFamily="18" charset="0"/>
              </a:rPr>
              <a:t>педработников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ДОУ составила     </a:t>
            </a: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28 205 рублей</a:t>
            </a:r>
          </a:p>
          <a:p>
            <a:pPr algn="ctr"/>
            <a:r>
              <a:rPr lang="ru-RU" sz="1200" dirty="0" smtClean="0">
                <a:latin typeface="Century Gothic" panose="020B0502020202020204" pitchFamily="34" charset="0"/>
                <a:cs typeface="Times New Roman" pitchFamily="18" charset="0"/>
              </a:rPr>
              <a:t>(средняя по Республике Тыва 29 950 руб., или 103,2%)</a:t>
            </a:r>
            <a:endParaRPr lang="ru-RU" sz="1200" b="1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2282" y="4149080"/>
            <a:ext cx="2599909" cy="1169551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выдано направлений в ДОУ </a:t>
            </a:r>
          </a:p>
          <a:p>
            <a:pPr algn="ctr"/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2 398 детям </a:t>
            </a:r>
          </a:p>
          <a:p>
            <a:pPr algn="ctr"/>
            <a:r>
              <a:rPr lang="ru-RU" sz="1200" dirty="0" smtClean="0">
                <a:latin typeface="Century Gothic" panose="020B0502020202020204" pitchFamily="34" charset="0"/>
                <a:cs typeface="Times New Roman" pitchFamily="18" charset="0"/>
              </a:rPr>
              <a:t>(в 2018 году 2 128 детям, рост на 12,7%)</a:t>
            </a:r>
            <a:endParaRPr lang="ru-RU" sz="1200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graphicFrame>
        <p:nvGraphicFramePr>
          <p:cNvPr id="1024" name="Диаграмма 1023"/>
          <p:cNvGraphicFramePr/>
          <p:nvPr>
            <p:extLst>
              <p:ext uri="{D42A27DB-BD31-4B8C-83A1-F6EECF244321}">
                <p14:modId xmlns:p14="http://schemas.microsoft.com/office/powerpoint/2010/main" val="2469393912"/>
              </p:ext>
            </p:extLst>
          </p:nvPr>
        </p:nvGraphicFramePr>
        <p:xfrm>
          <a:off x="3058820" y="4676384"/>
          <a:ext cx="5904656" cy="2152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4" y="1"/>
            <a:ext cx="896162" cy="114056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75676" y="85489"/>
            <a:ext cx="6880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Развитие образования в городском округе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«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Город Кызыл» на 2018-2020 годы</a:t>
            </a:r>
          </a:p>
        </p:txBody>
      </p:sp>
    </p:spTree>
    <p:extLst>
      <p:ext uri="{BB962C8B-B14F-4D97-AF65-F5344CB8AC3E}">
        <p14:creationId xmlns:p14="http://schemas.microsoft.com/office/powerpoint/2010/main" val="94992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4" descr="C:\Users\1\Desktop\бюджет для граждан\Изображения\4-3(11)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501090" y="5905515"/>
            <a:ext cx="642910" cy="95248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55576" y="273586"/>
            <a:ext cx="8388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231D4C"/>
                </a:solidFill>
                <a:latin typeface="Century Gothic" pitchFamily="34" charset="0"/>
              </a:rPr>
              <a:t>ОСНОВНЫЕ ХАРАКТЕРИСТИКИ БЮДЖЕТА ГОРОДА, ТЫС. РУБЛЕЙ</a:t>
            </a:r>
            <a:endParaRPr lang="ru-RU" b="1" dirty="0">
              <a:solidFill>
                <a:srgbClr val="231D4C"/>
              </a:solidFill>
              <a:latin typeface="Century Gothic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4643446"/>
            <a:ext cx="78146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ДОХОДЫ- уплаченные физическими лицами и организациями налоги, штрафы, пошлины, арендные платежи, а также безвозмездные поступления из вышестоящего бюджета (дотации, субвенции, субсидии и иные трансферты)</a:t>
            </a:r>
          </a:p>
          <a:p>
            <a:endParaRPr lang="ru-RU" sz="1200" b="1" dirty="0" smtClean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  <a:p>
            <a:r>
              <a:rPr lang="ru-RU" sz="1200" b="1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РАСХОДЫ- выплачиваемые из бюджета денежные средства (например, на выплату заработной платы врачам, учителям, на строительство детских садов, дорог и т.п.)</a:t>
            </a:r>
          </a:p>
          <a:p>
            <a:endParaRPr lang="ru-RU" sz="1200" b="1" dirty="0" smtClean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  <a:p>
            <a:r>
              <a:rPr lang="ru-RU" sz="1200" b="1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ДЕФИЦИТ- сумма, на которую расходы превышают доходы</a:t>
            </a:r>
          </a:p>
          <a:p>
            <a:endParaRPr lang="ru-RU" sz="1200" b="1" dirty="0" smtClean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  <a:p>
            <a:r>
              <a:rPr lang="ru-RU" sz="1200" b="1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ПРОФИЦИТ- сумма, на которую доходы превышают расходы</a:t>
            </a:r>
            <a:endParaRPr lang="ru-RU" sz="1200" b="1" dirty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</p:txBody>
      </p:sp>
      <p:graphicFrame>
        <p:nvGraphicFramePr>
          <p:cNvPr id="22" name="Диаграмма 21"/>
          <p:cNvGraphicFramePr/>
          <p:nvPr>
            <p:extLst>
              <p:ext uri="{D42A27DB-BD31-4B8C-83A1-F6EECF244321}">
                <p14:modId xmlns:p14="http://schemas.microsoft.com/office/powerpoint/2010/main" val="1424022922"/>
              </p:ext>
            </p:extLst>
          </p:nvPr>
        </p:nvGraphicFramePr>
        <p:xfrm>
          <a:off x="142844" y="571480"/>
          <a:ext cx="8715436" cy="4174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701238" y="4143380"/>
            <a:ext cx="1370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2018 год</a:t>
            </a:r>
          </a:p>
          <a:p>
            <a:pPr algn="ctr"/>
            <a:r>
              <a:rPr lang="ru-RU" sz="1400" b="1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(отчет)</a:t>
            </a:r>
            <a:endParaRPr lang="ru-RU" sz="1400" b="1" i="1" dirty="0">
              <a:solidFill>
                <a:schemeClr val="bg2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14744" y="4143380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2019 год</a:t>
            </a:r>
          </a:p>
          <a:p>
            <a:pPr algn="ctr"/>
            <a:r>
              <a:rPr lang="ru-RU" sz="1400" b="1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( </a:t>
            </a:r>
            <a:r>
              <a:rPr lang="ru-RU" sz="1400" b="1" i="1" dirty="0" err="1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ут.план</a:t>
            </a:r>
            <a:r>
              <a:rPr lang="ru-RU" sz="1400" b="1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)</a:t>
            </a:r>
            <a:endParaRPr lang="ru-RU" sz="1400" b="1" i="1" dirty="0">
              <a:solidFill>
                <a:schemeClr val="bg2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72264" y="4143380"/>
            <a:ext cx="12144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2019 </a:t>
            </a:r>
          </a:p>
          <a:p>
            <a:pPr algn="ctr"/>
            <a:r>
              <a:rPr lang="ru-RU" sz="1400" b="1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(отчет)</a:t>
            </a:r>
          </a:p>
          <a:p>
            <a:pPr algn="ctr"/>
            <a:endParaRPr lang="ru-RU" sz="1400" b="1" i="1" dirty="0">
              <a:solidFill>
                <a:schemeClr val="bg2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9" name="Нижний колонтитул 40"/>
          <p:cNvSpPr>
            <a:spLocks noGrp="1"/>
          </p:cNvSpPr>
          <p:nvPr>
            <p:ph type="ftr" sz="quarter" idx="11"/>
          </p:nvPr>
        </p:nvSpPr>
        <p:spPr>
          <a:xfrm>
            <a:off x="8501090" y="6492875"/>
            <a:ext cx="642910" cy="365125"/>
          </a:xfrm>
        </p:spPr>
        <p:txBody>
          <a:bodyPr/>
          <a:lstStyle/>
          <a:p>
            <a:r>
              <a:rPr lang="ru-RU" sz="1400" b="1" dirty="0" smtClean="0">
                <a:solidFill>
                  <a:schemeClr val="bg1"/>
                </a:solidFill>
                <a:latin typeface="Century Gothic" pitchFamily="34" charset="0"/>
              </a:rPr>
              <a:t>6</a:t>
            </a:r>
          </a:p>
        </p:txBody>
      </p:sp>
      <p:grpSp>
        <p:nvGrpSpPr>
          <p:cNvPr id="2" name="Группа 30"/>
          <p:cNvGrpSpPr/>
          <p:nvPr/>
        </p:nvGrpSpPr>
        <p:grpSpPr>
          <a:xfrm>
            <a:off x="8501058" y="5886450"/>
            <a:ext cx="642942" cy="971550"/>
            <a:chOff x="8501058" y="5886450"/>
            <a:chExt cx="642942" cy="971550"/>
          </a:xfrm>
        </p:grpSpPr>
        <p:pic>
          <p:nvPicPr>
            <p:cNvPr id="18" name="Рисунок 17" descr="111111111111111111.png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501058" y="5886450"/>
              <a:ext cx="642942" cy="971550"/>
            </a:xfrm>
            <a:prstGeom prst="rect">
              <a:avLst/>
            </a:prstGeom>
          </p:spPr>
        </p:pic>
        <p:sp>
          <p:nvSpPr>
            <p:cNvPr id="19" name="Нижний колонтитул 40"/>
            <p:cNvSpPr txBox="1">
              <a:spLocks/>
            </p:cNvSpPr>
            <p:nvPr/>
          </p:nvSpPr>
          <p:spPr>
            <a:xfrm>
              <a:off x="8501090" y="6492875"/>
              <a:ext cx="64291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entury Gothic" pitchFamily="34" charset="0"/>
                  <a:ea typeface="+mn-ea"/>
                  <a:cs typeface="+mn-cs"/>
                </a:rPr>
                <a:t>2</a:t>
              </a:r>
            </a:p>
          </p:txBody>
        </p:sp>
      </p:grpSp>
      <p:sp>
        <p:nvSpPr>
          <p:cNvPr id="36" name="Овал 35"/>
          <p:cNvSpPr/>
          <p:nvPr/>
        </p:nvSpPr>
        <p:spPr>
          <a:xfrm>
            <a:off x="500034" y="5786454"/>
            <a:ext cx="500066" cy="43546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7" name="Picture 6" descr="Похожее изображение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40000" contrast="40000"/>
          </a:blip>
          <a:srcRect/>
          <a:stretch>
            <a:fillRect/>
          </a:stretch>
        </p:blipFill>
        <p:spPr bwMode="auto">
          <a:xfrm>
            <a:off x="531288" y="5786454"/>
            <a:ext cx="468812" cy="408251"/>
          </a:xfrm>
          <a:prstGeom prst="flowChartConnector">
            <a:avLst/>
          </a:prstGeom>
          <a:noFill/>
          <a:ln>
            <a:solidFill>
              <a:srgbClr val="C00000"/>
            </a:solidFill>
          </a:ln>
        </p:spPr>
      </p:pic>
      <p:grpSp>
        <p:nvGrpSpPr>
          <p:cNvPr id="3" name="Группа 98"/>
          <p:cNvGrpSpPr/>
          <p:nvPr/>
        </p:nvGrpSpPr>
        <p:grpSpPr>
          <a:xfrm>
            <a:off x="500034" y="4714884"/>
            <a:ext cx="500066" cy="435468"/>
            <a:chOff x="-1548680" y="2708920"/>
            <a:chExt cx="1152128" cy="1152128"/>
          </a:xfrm>
        </p:grpSpPr>
        <p:sp>
          <p:nvSpPr>
            <p:cNvPr id="44" name="Овал 43"/>
            <p:cNvSpPr/>
            <p:nvPr/>
          </p:nvSpPr>
          <p:spPr>
            <a:xfrm>
              <a:off x="-1548680" y="2708920"/>
              <a:ext cx="1152128" cy="1152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5" name="Picture 6" descr="Похожее изображение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lum bright="40000" contrast="40000"/>
            </a:blip>
            <a:srcRect/>
            <a:stretch>
              <a:fillRect/>
            </a:stretch>
          </p:blipFill>
          <p:spPr bwMode="auto">
            <a:xfrm>
              <a:off x="-1501138" y="2743184"/>
              <a:ext cx="1080120" cy="1080120"/>
            </a:xfrm>
            <a:prstGeom prst="flowChartConnector">
              <a:avLst/>
            </a:prstGeom>
            <a:noFill/>
          </p:spPr>
        </p:pic>
      </p:grpSp>
      <p:grpSp>
        <p:nvGrpSpPr>
          <p:cNvPr id="4" name="Группа 98"/>
          <p:cNvGrpSpPr/>
          <p:nvPr/>
        </p:nvGrpSpPr>
        <p:grpSpPr>
          <a:xfrm>
            <a:off x="500034" y="5286388"/>
            <a:ext cx="500066" cy="428628"/>
            <a:chOff x="-1548680" y="2708920"/>
            <a:chExt cx="1152128" cy="1152128"/>
          </a:xfrm>
        </p:grpSpPr>
        <p:sp>
          <p:nvSpPr>
            <p:cNvPr id="47" name="Овал 46"/>
            <p:cNvSpPr/>
            <p:nvPr/>
          </p:nvSpPr>
          <p:spPr>
            <a:xfrm>
              <a:off x="-1548680" y="2708920"/>
              <a:ext cx="1152128" cy="1152128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8" name="Picture 6" descr="Похожее изображение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lum bright="40000" contrast="40000"/>
            </a:blip>
            <a:srcRect/>
            <a:stretch>
              <a:fillRect/>
            </a:stretch>
          </p:blipFill>
          <p:spPr bwMode="auto">
            <a:xfrm>
              <a:off x="-1501138" y="2743184"/>
              <a:ext cx="1080120" cy="1080120"/>
            </a:xfrm>
            <a:prstGeom prst="flowChartConnector">
              <a:avLst/>
            </a:prstGeom>
            <a:noFill/>
          </p:spPr>
        </p:pic>
      </p:grpSp>
      <p:grpSp>
        <p:nvGrpSpPr>
          <p:cNvPr id="5" name="Группа 98"/>
          <p:cNvGrpSpPr/>
          <p:nvPr/>
        </p:nvGrpSpPr>
        <p:grpSpPr>
          <a:xfrm>
            <a:off x="500034" y="6279680"/>
            <a:ext cx="500066" cy="435468"/>
            <a:chOff x="-1548680" y="2708920"/>
            <a:chExt cx="1152128" cy="1152128"/>
          </a:xfrm>
        </p:grpSpPr>
        <p:sp>
          <p:nvSpPr>
            <p:cNvPr id="27" name="Овал 26"/>
            <p:cNvSpPr/>
            <p:nvPr/>
          </p:nvSpPr>
          <p:spPr>
            <a:xfrm>
              <a:off x="-1548680" y="2708920"/>
              <a:ext cx="1152128" cy="1152128"/>
            </a:xfrm>
            <a:prstGeom prst="ellipse">
              <a:avLst/>
            </a:prstGeom>
            <a:solidFill>
              <a:srgbClr val="B4C7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0" name="Picture 6" descr="Похожее изображение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lum bright="40000" contrast="40000"/>
            </a:blip>
            <a:srcRect/>
            <a:stretch>
              <a:fillRect/>
            </a:stretch>
          </p:blipFill>
          <p:spPr bwMode="auto">
            <a:xfrm>
              <a:off x="-1501138" y="2743184"/>
              <a:ext cx="1080120" cy="1080120"/>
            </a:xfrm>
            <a:prstGeom prst="flowChartConnector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748540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83674" y="740546"/>
            <a:ext cx="7905805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  <a:cs typeface="Times New Roman" pitchFamily="18" charset="0"/>
              </a:rPr>
              <a:t>    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Times New Roman" pitchFamily="18" charset="0"/>
              </a:rPr>
              <a:t>Общее образование</a:t>
            </a:r>
          </a:p>
          <a:p>
            <a:pPr algn="just"/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В реализации данной подпрограммы  задействованы </a:t>
            </a: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16 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образовательных организаций, из них  14 дневных общеобразовательных школ, 1 вечерняя (сменная) школа, КЦО «</a:t>
            </a:r>
            <a:r>
              <a:rPr lang="ru-RU" sz="1400" dirty="0" err="1" smtClean="0">
                <a:latin typeface="Century Gothic" panose="020B0502020202020204" pitchFamily="34" charset="0"/>
                <a:cs typeface="Times New Roman" pitchFamily="18" charset="0"/>
              </a:rPr>
              <a:t>Аныяк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»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9532" y="1780531"/>
            <a:ext cx="4286280" cy="738664"/>
          </a:xfrm>
          <a:prstGeom prst="rect">
            <a:avLst/>
          </a:prstGeom>
          <a:solidFill>
            <a:schemeClr val="accent2">
              <a:lumMod val="75000"/>
              <a:alpha val="4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 25 437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ребенок посещал общеобразовательные учреждения</a:t>
            </a:r>
          </a:p>
          <a:p>
            <a:pPr algn="ctr"/>
            <a:r>
              <a:rPr lang="ru-RU" sz="1200" dirty="0" smtClean="0">
                <a:latin typeface="Century Gothic" panose="020B0502020202020204" pitchFamily="34" charset="0"/>
                <a:cs typeface="Times New Roman" pitchFamily="18" charset="0"/>
              </a:rPr>
              <a:t>(в 2018 году –24 486, рост на 3,9%)</a:t>
            </a:r>
            <a:endParaRPr lang="ru-RU" sz="1200" b="1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94795" y="1749754"/>
            <a:ext cx="4286280" cy="769441"/>
          </a:xfrm>
          <a:prstGeom prst="rect">
            <a:avLst/>
          </a:prstGeom>
          <a:solidFill>
            <a:schemeClr val="accent2">
              <a:lumMod val="75000"/>
              <a:alpha val="4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 1924,4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человек работало в школах, из них 1367,3 – педагогических работников, 136,2 – руководящих, 420,9 – прочего персонала</a:t>
            </a:r>
            <a:endParaRPr lang="ru-RU" sz="1400" b="1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12623" y="2564904"/>
            <a:ext cx="4286280" cy="1077218"/>
          </a:xfrm>
          <a:prstGeom prst="rect">
            <a:avLst/>
          </a:prstGeom>
          <a:solidFill>
            <a:schemeClr val="accent2">
              <a:lumMod val="75000"/>
              <a:alpha val="4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среднемесячная заработная плата </a:t>
            </a:r>
            <a:r>
              <a:rPr lang="ru-RU" sz="1400" dirty="0" err="1" smtClean="0">
                <a:latin typeface="Century Gothic" panose="020B0502020202020204" pitchFamily="34" charset="0"/>
                <a:cs typeface="Times New Roman" pitchFamily="18" charset="0"/>
              </a:rPr>
              <a:t>педработников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ОУ составила </a:t>
            </a: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30 668 рублей</a:t>
            </a:r>
          </a:p>
          <a:p>
            <a:pPr algn="ctr"/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Century Gothic" panose="020B0502020202020204" pitchFamily="34" charset="0"/>
                <a:cs typeface="Times New Roman" pitchFamily="18" charset="0"/>
              </a:rPr>
              <a:t>(средняя по Республике Тыва 33 512 руб., или 91,5%)</a:t>
            </a:r>
            <a:endParaRPr lang="ru-RU" sz="1200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47" y="2763586"/>
            <a:ext cx="3000334" cy="34737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aphicFrame>
        <p:nvGraphicFramePr>
          <p:cNvPr id="41" name="Диаграмма 40"/>
          <p:cNvGraphicFramePr/>
          <p:nvPr>
            <p:extLst>
              <p:ext uri="{D42A27DB-BD31-4B8C-83A1-F6EECF244321}">
                <p14:modId xmlns:p14="http://schemas.microsoft.com/office/powerpoint/2010/main" val="2449945076"/>
              </p:ext>
            </p:extLst>
          </p:nvPr>
        </p:nvGraphicFramePr>
        <p:xfrm>
          <a:off x="4001215" y="3501008"/>
          <a:ext cx="4985139" cy="3263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4" y="1"/>
            <a:ext cx="792086" cy="100810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075676" y="148654"/>
            <a:ext cx="6880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Развитие образования в городском округе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«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Город Кызыл» на 2018-2020 годы</a:t>
            </a:r>
          </a:p>
        </p:txBody>
      </p:sp>
    </p:spTree>
    <p:extLst>
      <p:ext uri="{BB962C8B-B14F-4D97-AF65-F5344CB8AC3E}">
        <p14:creationId xmlns:p14="http://schemas.microsoft.com/office/powerpoint/2010/main" val="89677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28596" y="868740"/>
            <a:ext cx="81439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Times New Roman" pitchFamily="18" charset="0"/>
              </a:rPr>
              <a:t>Дополнительное образование</a:t>
            </a:r>
          </a:p>
          <a:p>
            <a:pPr algn="just"/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В реализации данной подпрограммы участвуют </a:t>
            </a: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4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Century Gothic" panose="020B0502020202020204" pitchFamily="34" charset="0"/>
                <a:cs typeface="Times New Roman" pitchFamily="18" charset="0"/>
              </a:rPr>
              <a:t>учреждения дополнительного образования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, из них:</a:t>
            </a:r>
          </a:p>
          <a:p>
            <a:pPr algn="just">
              <a:buFontTx/>
              <a:buChar char="-"/>
            </a:pP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бюджетные – 3 (Центр дополнительного образования, Детско-юношеская спортивная школа, Детская школа искусств);</a:t>
            </a:r>
          </a:p>
          <a:p>
            <a:pPr algn="just">
              <a:buFontTx/>
              <a:buChar char="-"/>
            </a:pP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автономное - 1 (Детская хореографическая школа).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00496" y="2460507"/>
            <a:ext cx="42862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 1900 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детей посещало учреждения дополнительного образования</a:t>
            </a:r>
            <a:endParaRPr lang="ru-RU" sz="1400" b="1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57620" y="3160753"/>
            <a:ext cx="4572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среднемесячная заработная плата </a:t>
            </a:r>
            <a:r>
              <a:rPr lang="ru-RU" sz="1400" dirty="0" err="1" smtClean="0">
                <a:latin typeface="Century Gothic" panose="020B0502020202020204" pitchFamily="34" charset="0"/>
                <a:cs typeface="Times New Roman" pitchFamily="18" charset="0"/>
              </a:rPr>
              <a:t>педработников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составила </a:t>
            </a: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28 205 рублей</a:t>
            </a:r>
          </a:p>
          <a:p>
            <a:pPr algn="ctr"/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Century Gothic" panose="020B0502020202020204" pitchFamily="34" charset="0"/>
                <a:cs typeface="Times New Roman" pitchFamily="18" charset="0"/>
              </a:rPr>
              <a:t>(средняя по Республике Тыва 29 950 руб., или 94,2%)</a:t>
            </a:r>
            <a:endParaRPr lang="ru-RU" sz="1200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6759" y="2489070"/>
            <a:ext cx="2512672" cy="3748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00640617"/>
              </p:ext>
            </p:extLst>
          </p:nvPr>
        </p:nvGraphicFramePr>
        <p:xfrm>
          <a:off x="3575276" y="3991750"/>
          <a:ext cx="5584121" cy="26894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4" y="1"/>
            <a:ext cx="896162" cy="114056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75676" y="148654"/>
            <a:ext cx="6880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Развитие образования в городском округе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«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Город Кызыл» на 2018-2020 годы</a:t>
            </a:r>
          </a:p>
        </p:txBody>
      </p:sp>
    </p:spTree>
    <p:extLst>
      <p:ext uri="{BB962C8B-B14F-4D97-AF65-F5344CB8AC3E}">
        <p14:creationId xmlns:p14="http://schemas.microsoft.com/office/powerpoint/2010/main" val="424863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-1116632" y="747488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Times New Roman" pitchFamily="18" charset="0"/>
              </a:rPr>
              <a:t>Отдых и оздоровление детей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Times New Roman" pitchFamily="18" charset="0"/>
              </a:rPr>
              <a:t>       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0034" y="1071546"/>
            <a:ext cx="8001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Century Gothic" panose="020B0502020202020204" pitchFamily="34" charset="0"/>
              </a:rPr>
              <a:t>         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Основной целью реализации подпрограммы является обеспечение доступности полноценного (качественного) отдыха и оздоровления детей. В этих целях намечена реализация мероприятий по организации и обеспечению проведения оздоровительной кампании детей.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88728" y="1973627"/>
            <a:ext cx="3069156" cy="17127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5740232" y="2010881"/>
            <a:ext cx="33575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 14 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пришкольных и стационарных оздоровительных лагерей</a:t>
            </a:r>
            <a:endParaRPr lang="ru-RU" sz="1400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57884" y="2687748"/>
            <a:ext cx="27146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 2944 детей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отдохнувших в лагерях</a:t>
            </a:r>
            <a:endParaRPr lang="ru-RU" sz="1400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018" y="2202784"/>
            <a:ext cx="234434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 70 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родителям выплачена </a:t>
            </a:r>
          </a:p>
          <a:p>
            <a:pPr algn="ctr"/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компенсация за самостоятельное приобретение путевок в летние оздоровительные лагеря   </a:t>
            </a:r>
            <a:endParaRPr lang="ru-RU" sz="1400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25598" y="3381138"/>
            <a:ext cx="41434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 8655,3 тыс. руб.</a:t>
            </a:r>
          </a:p>
          <a:p>
            <a:pPr algn="ctr"/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профинансировано на продукты питания для пришкольных лагерей</a:t>
            </a:r>
            <a:endParaRPr lang="ru-RU" sz="1600" b="1" dirty="0">
              <a:latin typeface="Century Gothic" panose="020B0502020202020204" pitchFamily="34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425677410"/>
              </p:ext>
            </p:extLst>
          </p:nvPr>
        </p:nvGraphicFramePr>
        <p:xfrm>
          <a:off x="395536" y="4095518"/>
          <a:ext cx="8462744" cy="2480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4" y="1"/>
            <a:ext cx="896162" cy="114056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075676" y="148654"/>
            <a:ext cx="6880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Развитие образования в городском округе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«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Город Кызыл» на 2018-2020 годы</a:t>
            </a:r>
          </a:p>
        </p:txBody>
      </p:sp>
      <p:pic>
        <p:nvPicPr>
          <p:cNvPr id="13" name="Рисунок 12" descr="111111111111111111.png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501058" y="5886450"/>
            <a:ext cx="642942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18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76221" y="1607331"/>
            <a:ext cx="8305829" cy="314702"/>
          </a:xfrm>
          <a:prstGeom prst="rect">
            <a:avLst/>
          </a:prstGeom>
        </p:spPr>
        <p:txBody>
          <a:bodyPr vert="horz" anchor="ctr">
            <a:normAutofit fontScale="600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75" b="1" i="0" u="none" strike="noStrike" kern="1200" cap="none" spc="0" normalizeH="0" baseline="0" noProof="0" dirty="0">
              <a:ln w="6350">
                <a:noFill/>
              </a:ln>
              <a:solidFill>
                <a:srgbClr val="9900CC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1463139502_oktai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142984"/>
            <a:ext cx="2487790" cy="16157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905245" y="1982381"/>
            <a:ext cx="4857784" cy="1178727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>
              <a:spcBef>
                <a:spcPct val="0"/>
              </a:spcBef>
              <a:buFont typeface="Arial" pitchFamily="34" charset="0"/>
              <a:buChar char="•"/>
            </a:pPr>
            <a:endParaRPr kumimoji="0" lang="ru-RU" sz="1400" b="1" i="0" u="none" strike="noStrike" kern="1200" cap="all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092673" y="1071546"/>
            <a:ext cx="4953035" cy="1571636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ru-RU" sz="1400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anose="020B0502020202020204" pitchFamily="34" charset="0"/>
                <a:cs typeface="Times New Roman" pitchFamily="18" charset="0"/>
              </a:rPr>
              <a:t>«Формирование единого культурного пространства и народного творчества» - 26 778,7 тыс. рублей: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 </a:t>
            </a: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368 315 чел. –</a:t>
            </a:r>
            <a:r>
              <a:rPr lang="ru-RU" sz="1600" dirty="0" smtClean="0">
                <a:latin typeface="Century Gothic" panose="020B0502020202020204" pitchFamily="34" charset="0"/>
                <a:cs typeface="Times New Roman" pitchFamily="18" charset="0"/>
              </a:rPr>
              <a:t> общее числе зрителей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 32 626 чел. – </a:t>
            </a:r>
            <a:r>
              <a:rPr lang="ru-RU" sz="1600" dirty="0" smtClean="0">
                <a:latin typeface="Century Gothic" panose="020B0502020202020204" pitchFamily="34" charset="0"/>
                <a:cs typeface="Times New Roman" pitchFamily="18" charset="0"/>
              </a:rPr>
              <a:t>общее число участников</a:t>
            </a:r>
            <a:endParaRPr lang="ru-RU" sz="1400" dirty="0" smtClean="0">
              <a:latin typeface="Century Gothic" panose="020B0502020202020204" pitchFamily="34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 </a:t>
            </a:r>
            <a:r>
              <a:rPr lang="ru-RU" sz="1600" b="1" dirty="0" smtClean="0">
                <a:latin typeface="Century Gothic" panose="020B0502020202020204" pitchFamily="34" charset="0"/>
                <a:cs typeface="Times New Roman" pitchFamily="18" charset="0"/>
              </a:rPr>
              <a:t>39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клубных формирований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kumimoji="0" lang="ru-RU" sz="1400" i="0" u="none" strike="noStrike" kern="1200" normalizeH="0" baseline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entury Gothic" panose="020B0502020202020204" pitchFamily="34" charset="0"/>
                <a:ea typeface="+mj-ea"/>
                <a:cs typeface="Times New Roman" pitchFamily="18" charset="0"/>
              </a:rPr>
              <a:t>  проведено </a:t>
            </a:r>
            <a:r>
              <a:rPr kumimoji="0" lang="ru-RU" sz="1600" b="1" i="0" u="none" strike="noStrike" kern="1200" normalizeH="0" baseline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entury Gothic" panose="020B0502020202020204" pitchFamily="34" charset="0"/>
                <a:ea typeface="+mj-ea"/>
                <a:cs typeface="Times New Roman" pitchFamily="18" charset="0"/>
              </a:rPr>
              <a:t>697 </a:t>
            </a:r>
            <a:r>
              <a:rPr kumimoji="0" lang="ru-RU" sz="1400" i="0" u="none" strike="noStrike" kern="1200" normalizeH="0" baseline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entury Gothic" panose="020B0502020202020204" pitchFamily="34" charset="0"/>
                <a:ea typeface="+mj-ea"/>
                <a:cs typeface="Times New Roman" pitchFamily="18" charset="0"/>
              </a:rPr>
              <a:t>культурных мероприятий</a:t>
            </a:r>
            <a:endParaRPr kumimoji="0" lang="ru-RU" sz="1400" i="0" u="none" strike="noStrike" kern="1200" normalizeH="0" baseline="0" noProof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entury Gothic" panose="020B0502020202020204" pitchFamily="34" charset="0"/>
              <a:ea typeface="+mj-ea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76221" y="3354666"/>
            <a:ext cx="5072098" cy="1107289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ru-RU" sz="1400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anose="020B0502020202020204" pitchFamily="34" charset="0"/>
              </a:rPr>
              <a:t>«</a:t>
            </a:r>
            <a:r>
              <a:rPr lang="ru-RU" sz="1400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anose="020B0502020202020204" pitchFamily="34" charset="0"/>
                <a:cs typeface="Times New Roman" pitchFamily="18" charset="0"/>
              </a:rPr>
              <a:t>Централизованная библиотечная система» - 14 762,9 тыс. руб.: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lang="ru-RU" sz="1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anose="020B0502020202020204" pitchFamily="34" charset="0"/>
                <a:cs typeface="Times New Roman" pitchFamily="18" charset="0"/>
              </a:rPr>
              <a:t> </a:t>
            </a:r>
            <a:r>
              <a:rPr lang="ru-RU" sz="1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anose="020B0502020202020204" pitchFamily="34" charset="0"/>
                <a:cs typeface="Times New Roman" pitchFamily="18" charset="0"/>
              </a:rPr>
              <a:t>11 780</a:t>
            </a:r>
            <a:r>
              <a:rPr lang="ru-RU" sz="1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anose="020B0502020202020204" pitchFamily="34" charset="0"/>
                <a:cs typeface="Times New Roman" pitchFamily="18" charset="0"/>
              </a:rPr>
              <a:t> читателя в библиотеках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lang="ru-RU" sz="1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anose="020B0502020202020204" pitchFamily="34" charset="0"/>
                <a:ea typeface="+mj-ea"/>
                <a:cs typeface="Times New Roman" pitchFamily="18" charset="0"/>
              </a:rPr>
              <a:t> количество посещений в библиотеках – </a:t>
            </a:r>
            <a:r>
              <a:rPr lang="ru-RU" sz="1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anose="020B0502020202020204" pitchFamily="34" charset="0"/>
                <a:ea typeface="+mj-ea"/>
                <a:cs typeface="Times New Roman" pitchFamily="18" charset="0"/>
              </a:rPr>
              <a:t>85 349 человек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kumimoji="0" lang="ru-RU" sz="1600" i="0" u="none" strike="noStrike" kern="1200" normalizeH="0" baseline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entury Gothic" panose="020B0502020202020204" pitchFamily="34" charset="0"/>
                <a:ea typeface="+mj-ea"/>
                <a:cs typeface="Times New Roman" pitchFamily="18" charset="0"/>
              </a:rPr>
              <a:t> </a:t>
            </a:r>
            <a:r>
              <a:rPr kumimoji="0" lang="ru-RU" sz="1400" i="0" u="none" strike="noStrike" kern="1200" normalizeH="0" baseline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entury Gothic" panose="020B0502020202020204" pitchFamily="34" charset="0"/>
                <a:ea typeface="+mj-ea"/>
                <a:cs typeface="Times New Roman" pitchFamily="18" charset="0"/>
              </a:rPr>
              <a:t>количество книговыдач </a:t>
            </a:r>
            <a:r>
              <a:rPr kumimoji="0" lang="ru-RU" sz="1600" i="0" u="none" strike="noStrike" kern="1200" normalizeH="0" baseline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entury Gothic" panose="020B0502020202020204" pitchFamily="34" charset="0"/>
                <a:ea typeface="+mj-ea"/>
                <a:cs typeface="Times New Roman" pitchFamily="18" charset="0"/>
              </a:rPr>
              <a:t>263,1 тыс. книг</a:t>
            </a:r>
            <a:endParaRPr kumimoji="0" lang="ru-RU" sz="1600" i="0" u="none" strike="noStrike" kern="1200" normalizeH="0" baseline="0" noProof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entury Gothic" panose="020B0502020202020204" pitchFamily="34" charset="0"/>
              <a:ea typeface="+mj-ea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500034" y="4864297"/>
            <a:ext cx="7884662" cy="142876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ru-RU" sz="1400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anose="020B0502020202020204" pitchFamily="34" charset="0"/>
                <a:cs typeface="Times New Roman" pitchFamily="18" charset="0"/>
              </a:rPr>
              <a:t>«Другие вопросы в области культуры и создание условий для реализации муниципальной программы»  19 833,5 тыс. руб. – </a:t>
            </a:r>
            <a:r>
              <a:rPr lang="ru-RU" sz="1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anose="020B0502020202020204" pitchFamily="34" charset="0"/>
                <a:cs typeface="Times New Roman" pitchFamily="18" charset="0"/>
              </a:rPr>
              <a:t>содержание Департамента культуры и молодежной политики мэрии г. Кызыла (19 единиц)</a:t>
            </a:r>
          </a:p>
        </p:txBody>
      </p:sp>
      <p:pic>
        <p:nvPicPr>
          <p:cNvPr id="13" name="Рисунок 12" descr="кн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7" y="2928934"/>
            <a:ext cx="2778223" cy="15081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17" y="2817"/>
            <a:ext cx="915883" cy="7833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44706" y="108210"/>
            <a:ext cx="7627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Развитие культуры и туризма в городском округе «Город Кызыл»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на 2018-2020 годы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Рисунок 14" descr="111111111111111111.png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501058" y="5886450"/>
            <a:ext cx="642942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61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11560" y="1057631"/>
            <a:ext cx="7353355" cy="357190"/>
          </a:xfrm>
          <a:prstGeom prst="rect">
            <a:avLst/>
          </a:prstGeom>
        </p:spPr>
        <p:txBody>
          <a:bodyPr vert="horz" anchor="ctr">
            <a:normAutofit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ru-RU" b="1" dirty="0" smtClean="0">
                <a:ln w="1905"/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ea typeface="+mj-ea"/>
                <a:cs typeface="+mj-cs"/>
              </a:rPr>
              <a:t>Направлены средства  в сумме 4 391,6 тыс. рублей</a:t>
            </a:r>
            <a:endParaRPr kumimoji="0" lang="ru-RU" b="1" i="0" u="none" strike="noStrike" kern="1200" normalizeH="0" baseline="0" noProof="0" dirty="0" smtClean="0">
              <a:ln w="1905"/>
              <a:solidFill>
                <a:schemeClr val="accent5">
                  <a:lumMod val="50000"/>
                </a:schemeClr>
              </a:solidFill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143349" y="1524597"/>
            <a:ext cx="5500726" cy="2000264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ru-RU" sz="140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anose="020B0502020202020204" pitchFamily="34" charset="0"/>
                <a:cs typeface="Times New Roman" pitchFamily="18" charset="0"/>
              </a:rPr>
              <a:t>«Спортивно-массовая и оздоровительная работа» - 3 732,6 млн. руб.: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kumimoji="0" lang="ru-RU" sz="1400" i="0" u="none" strike="noStrike" kern="1200" normalizeH="0" baseline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entury Gothic" panose="020B0502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число жителей города Кызыла, систематически занимающихся физической культурой и спортом, составило </a:t>
            </a:r>
            <a:r>
              <a:rPr lang="ru-RU" sz="1600" dirty="0" smtClean="0">
                <a:latin typeface="Century Gothic" panose="020B0502020202020204" pitchFamily="34" charset="0"/>
                <a:cs typeface="Times New Roman" pitchFamily="18" charset="0"/>
              </a:rPr>
              <a:t>57,7 тыс. человек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kumimoji="0" lang="ru-RU" sz="1400" i="0" u="none" strike="noStrike" kern="1200" normalizeH="0" baseline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entury Gothic" panose="020B0502020202020204" pitchFamily="34" charset="0"/>
                <a:ea typeface="+mj-ea"/>
                <a:cs typeface="Times New Roman" pitchFamily="18" charset="0"/>
              </a:rPr>
              <a:t> к</a:t>
            </a:r>
            <a:r>
              <a:rPr lang="ru-RU" sz="1400" dirty="0" err="1" smtClean="0">
                <a:latin typeface="Century Gothic" panose="020B0502020202020204" pitchFamily="34" charset="0"/>
                <a:cs typeface="Times New Roman" pitchFamily="18" charset="0"/>
              </a:rPr>
              <a:t>оличество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проведенных спортивно-массовых мероприятий составило </a:t>
            </a:r>
            <a:r>
              <a:rPr lang="ru-RU" sz="1600" dirty="0" smtClean="0">
                <a:latin typeface="Century Gothic" panose="020B0502020202020204" pitchFamily="34" charset="0"/>
                <a:cs typeface="Times New Roman" pitchFamily="18" charset="0"/>
              </a:rPr>
              <a:t>125 мероприятий;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kumimoji="0" lang="ru-RU" sz="1600" i="0" u="none" strike="noStrike" kern="1200" normalizeH="0" baseline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entury Gothic" panose="020B0502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sz="1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anose="020B0502020202020204" pitchFamily="34" charset="0"/>
                <a:ea typeface="+mj-ea"/>
                <a:cs typeface="Times New Roman" pitchFamily="18" charset="0"/>
              </a:rPr>
              <a:t>58 331</a:t>
            </a:r>
            <a:r>
              <a:rPr kumimoji="0" lang="ru-RU" sz="1600" i="0" u="none" strike="noStrike" kern="1200" normalizeH="0" baseline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entury Gothic" panose="020B0502020202020204" pitchFamily="34" charset="0"/>
                <a:ea typeface="+mj-ea"/>
                <a:cs typeface="Times New Roman" pitchFamily="18" charset="0"/>
              </a:rPr>
              <a:t> человек </a:t>
            </a:r>
            <a:r>
              <a:rPr kumimoji="0" lang="ru-RU" sz="1400" i="0" u="none" strike="noStrike" kern="1200" normalizeH="0" baseline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entury Gothic" panose="020B0502020202020204" pitchFamily="34" charset="0"/>
                <a:ea typeface="+mj-ea"/>
                <a:cs typeface="Times New Roman" pitchFamily="18" charset="0"/>
              </a:rPr>
              <a:t>приняли участие в спортивно-массовых</a:t>
            </a:r>
            <a:r>
              <a:rPr kumimoji="0" lang="ru-RU" sz="1400" i="0" u="none" strike="noStrike" kern="1200" normalizeH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entury Gothic" panose="020B0502020202020204" pitchFamily="34" charset="0"/>
                <a:ea typeface="+mj-ea"/>
                <a:cs typeface="Times New Roman" pitchFamily="18" charset="0"/>
              </a:rPr>
              <a:t> мероприятиях 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kumimoji="0" lang="ru-RU" sz="1600" i="0" u="none" strike="noStrike" kern="1200" normalizeH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entury Gothic" panose="020B0502020202020204" pitchFamily="34" charset="0"/>
                <a:ea typeface="+mj-ea"/>
                <a:cs typeface="Times New Roman" pitchFamily="18" charset="0"/>
              </a:rPr>
              <a:t>601 человек </a:t>
            </a:r>
            <a:r>
              <a:rPr kumimoji="0" lang="ru-RU" sz="1400" i="0" u="none" strike="noStrike" kern="1200" normalizeH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entury Gothic" panose="020B0502020202020204" pitchFamily="34" charset="0"/>
                <a:ea typeface="+mj-ea"/>
                <a:cs typeface="Times New Roman" pitchFamily="18" charset="0"/>
              </a:rPr>
              <a:t>получили знаки отличия по ГТО</a:t>
            </a:r>
            <a:endParaRPr kumimoji="0" lang="ru-RU" sz="1600" i="0" u="none" strike="noStrike" kern="1200" normalizeH="0" baseline="0" noProof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entury Gothic" panose="020B0502020202020204" pitchFamily="34" charset="0"/>
              <a:ea typeface="+mj-ea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8940" y="218790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cs typeface="Times New Roman" pitchFamily="18" charset="0"/>
              </a:rPr>
              <a:t>Развитие физической культуры, спорта и молодежной политики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cs typeface="Times New Roman" pitchFamily="18" charset="0"/>
              </a:rPr>
              <a:t>в городском округе «Город Кызыл» на 2018-2020 годы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357158" y="4071942"/>
            <a:ext cx="4786346" cy="2357454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ru-RU" sz="140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anose="020B0502020202020204" pitchFamily="34" charset="0"/>
                <a:cs typeface="Times New Roman" pitchFamily="18" charset="0"/>
              </a:rPr>
              <a:t>«Развитие системы молодежной политики» - 659 тыс. рублей: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lang="ru-RU" sz="1600" dirty="0" smtClean="0">
                <a:latin typeface="Century Gothic" panose="020B0502020202020204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функционируют </a:t>
            </a:r>
            <a:r>
              <a:rPr lang="ru-RU" sz="1600" dirty="0" smtClean="0">
                <a:latin typeface="Century Gothic" panose="020B0502020202020204" pitchFamily="34" charset="0"/>
                <a:cs typeface="Times New Roman" pitchFamily="18" charset="0"/>
              </a:rPr>
              <a:t>19 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молодежных общественных организаций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kumimoji="0" lang="ru-RU" sz="1400" i="0" u="none" strike="noStrike" kern="1200" normalizeH="0" baseline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entury Gothic" panose="020B0502020202020204" pitchFamily="34" charset="0"/>
                <a:ea typeface="+mj-ea"/>
                <a:cs typeface="Times New Roman" pitchFamily="18" charset="0"/>
              </a:rPr>
              <a:t> к</a:t>
            </a:r>
            <a:r>
              <a:rPr lang="ru-RU" sz="1400" dirty="0" err="1" smtClean="0">
                <a:latin typeface="Century Gothic" panose="020B0502020202020204" pitchFamily="34" charset="0"/>
                <a:cs typeface="Times New Roman" pitchFamily="18" charset="0"/>
              </a:rPr>
              <a:t>оличество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молодых людей, вовлеченных в молодежные организации, </a:t>
            </a:r>
            <a:r>
              <a:rPr lang="ru-RU" sz="1600" dirty="0" smtClean="0">
                <a:latin typeface="Century Gothic" panose="020B0502020202020204" pitchFamily="34" charset="0"/>
                <a:cs typeface="Times New Roman" pitchFamily="18" charset="0"/>
              </a:rPr>
              <a:t>1319 человек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kumimoji="0" lang="ru-RU" sz="1600" i="0" u="none" strike="noStrike" kern="1200" normalizeH="0" baseline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entury Gothic" panose="020B0502020202020204" pitchFamily="34" charset="0"/>
                <a:ea typeface="+mj-ea"/>
                <a:cs typeface="Times New Roman" pitchFamily="18" charset="0"/>
              </a:rPr>
              <a:t> </a:t>
            </a:r>
            <a:r>
              <a:rPr kumimoji="0" lang="ru-RU" sz="1400" i="0" u="none" strike="noStrike" kern="1200" normalizeH="0" baseline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entury Gothic" panose="020B0502020202020204" pitchFamily="34" charset="0"/>
                <a:ea typeface="+mj-ea"/>
                <a:cs typeface="Times New Roman" pitchFamily="18" charset="0"/>
              </a:rPr>
              <a:t>к</a:t>
            </a:r>
            <a:r>
              <a:rPr lang="ru-RU" sz="1400" dirty="0" err="1" smtClean="0">
                <a:latin typeface="Century Gothic" panose="020B0502020202020204" pitchFamily="34" charset="0"/>
                <a:cs typeface="Times New Roman" pitchFamily="18" charset="0"/>
              </a:rPr>
              <a:t>оличество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молодых людей, вовлеченных в волонтерские движения, </a:t>
            </a:r>
            <a:r>
              <a:rPr lang="ru-RU" sz="1600" dirty="0" smtClean="0">
                <a:latin typeface="Century Gothic" panose="020B0502020202020204" pitchFamily="34" charset="0"/>
                <a:cs typeface="Times New Roman" pitchFamily="18" charset="0"/>
              </a:rPr>
              <a:t>162 человек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kumimoji="0" lang="ru-RU" sz="1600" i="0" u="none" strike="noStrike" kern="1200" normalizeH="0" baseline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entury Gothic" panose="020B0502020202020204" pitchFamily="34" charset="0"/>
                <a:ea typeface="+mj-ea"/>
                <a:cs typeface="Times New Roman" pitchFamily="18" charset="0"/>
              </a:rPr>
              <a:t> </a:t>
            </a:r>
            <a:r>
              <a:rPr kumimoji="0" lang="ru-RU" sz="1400" i="0" u="none" strike="noStrike" kern="1200" normalizeH="0" baseline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entury Gothic" panose="020B0502020202020204" pitchFamily="34" charset="0"/>
                <a:ea typeface="+mj-ea"/>
                <a:cs typeface="Times New Roman" pitchFamily="18" charset="0"/>
              </a:rPr>
              <a:t>к</a:t>
            </a:r>
            <a:r>
              <a:rPr lang="ru-RU" sz="1400" dirty="0" err="1" smtClean="0">
                <a:latin typeface="Century Gothic" panose="020B0502020202020204" pitchFamily="34" charset="0"/>
                <a:cs typeface="Times New Roman" pitchFamily="18" charset="0"/>
              </a:rPr>
              <a:t>оличество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молодых людей, участвующих в мероприятиях</a:t>
            </a:r>
            <a:r>
              <a:rPr lang="ru-RU" sz="1600" dirty="0" smtClean="0">
                <a:latin typeface="Century Gothic" panose="020B0502020202020204" pitchFamily="34" charset="0"/>
                <a:cs typeface="Times New Roman" pitchFamily="18" charset="0"/>
              </a:rPr>
              <a:t>, 13 650 человек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lang="ru-RU" sz="1400" dirty="0" err="1" smtClean="0">
                <a:latin typeface="Century Gothic" panose="020B0502020202020204" pitchFamily="34" charset="0"/>
                <a:cs typeface="Times New Roman" pitchFamily="18" charset="0"/>
              </a:rPr>
              <a:t>проведенно</a:t>
            </a:r>
            <a:r>
              <a:rPr lang="ru-RU" sz="1400" dirty="0" smtClean="0">
                <a:latin typeface="Century Gothic" panose="020B0502020202020204" pitchFamily="34" charset="0"/>
                <a:cs typeface="Times New Roman" pitchFamily="18" charset="0"/>
              </a:rPr>
              <a:t> 131 мероприятий</a:t>
            </a:r>
          </a:p>
          <a:p>
            <a:pPr lvl="0">
              <a:spcBef>
                <a:spcPct val="0"/>
              </a:spcBef>
            </a:pPr>
            <a:endParaRPr kumimoji="0" lang="ru-RU" sz="1400" i="0" u="none" strike="noStrike" kern="1200" normalizeH="0" baseline="0" noProof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entury Gothic" panose="020B0502020202020204" pitchFamily="34" charset="0"/>
              <a:ea typeface="+mj-ea"/>
              <a:cs typeface="Times New Roman" pitchFamily="18" charset="0"/>
            </a:endParaRPr>
          </a:p>
        </p:txBody>
      </p:sp>
      <p:pic>
        <p:nvPicPr>
          <p:cNvPr id="2" name="Picture 2" descr="C:\Users\E37B~1\AppData\Local\Temp\Rar$DRa3620.15752\wJ5CjmJ6pU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317" y="1557697"/>
            <a:ext cx="2786082" cy="1928827"/>
          </a:xfrm>
          <a:prstGeom prst="rect">
            <a:avLst/>
          </a:prstGeom>
          <a:noFill/>
        </p:spPr>
      </p:pic>
      <p:pic>
        <p:nvPicPr>
          <p:cNvPr id="3" name="Picture 3" descr="C:\Users\E37B~1\AppData\Local\Temp\Rar$DRa5776.10256\25 по 28 июля  Новосибирске проходил IV Всероссийский фестиваль дворового спорта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9451" y="3933056"/>
            <a:ext cx="3786182" cy="2286016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16" y="141044"/>
            <a:ext cx="688359" cy="688359"/>
          </a:xfrm>
          <a:prstGeom prst="rect">
            <a:avLst/>
          </a:prstGeom>
        </p:spPr>
      </p:pic>
      <p:pic>
        <p:nvPicPr>
          <p:cNvPr id="9" name="Рисунок 8" descr="111111111111111111.png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501058" y="5886450"/>
            <a:ext cx="642942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59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673697" y="2295168"/>
            <a:ext cx="4176463" cy="117872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dirty="0">
                <a:solidFill>
                  <a:prstClr val="white"/>
                </a:solidFill>
              </a:rPr>
              <a:t>Услуги по охране, приобретаемые на основании договоров гражданско-правового характера с физическими и юридическими лицами – 15 565,9  тыс. рублей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945562" y="2253217"/>
            <a:ext cx="2524741" cy="12961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>
                <a:solidFill>
                  <a:prstClr val="white"/>
                </a:solidFill>
              </a:rPr>
              <a:t>«Внедрение систем видеонаблюдения в общественных местах и в муниципальных административных объектах» - 575,5 тыс. рублей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 flipH="1">
            <a:off x="2284136" y="908723"/>
            <a:ext cx="3" cy="2130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38"/>
          <p:cNvSpPr>
            <a:spLocks noGrp="1"/>
          </p:cNvSpPr>
          <p:nvPr>
            <p:ph type="ctrTitle"/>
          </p:nvPr>
        </p:nvSpPr>
        <p:spPr>
          <a:xfrm>
            <a:off x="697903" y="905411"/>
            <a:ext cx="7772400" cy="1178725"/>
          </a:xfrm>
          <a:prstGeom prst="rect">
            <a:avLst/>
          </a:prstGeom>
          <a:solidFill>
            <a:schemeClr val="bg2">
              <a:lumMod val="90000"/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1800" b="1" dirty="0">
                <a:solidFill>
                  <a:schemeClr val="accent6">
                    <a:lumMod val="75000"/>
                  </a:schemeClr>
                </a:solidFill>
              </a:rPr>
              <a:t>«Обеспечение безопасности, общественного порядка и профилактика правонарушений в городском округе «Город Кызыл Республики Тыва» на 2018-2020 годы» - 17 949,8 тыс. рублей</a:t>
            </a:r>
          </a:p>
        </p:txBody>
      </p:sp>
      <p:cxnSp>
        <p:nvCxnSpPr>
          <p:cNvPr id="61" name="Прямая со стрелкой 60"/>
          <p:cNvCxnSpPr>
            <a:cxnSpLocks/>
          </p:cNvCxnSpPr>
          <p:nvPr/>
        </p:nvCxnSpPr>
        <p:spPr>
          <a:xfrm>
            <a:off x="1403648" y="2010350"/>
            <a:ext cx="0" cy="3112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>
            <a:cxnSpLocks/>
          </p:cNvCxnSpPr>
          <p:nvPr/>
        </p:nvCxnSpPr>
        <p:spPr>
          <a:xfrm>
            <a:off x="7236296" y="2010350"/>
            <a:ext cx="0" cy="2428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AC78EBE-8D99-4BAF-9343-76B37D33CC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751264"/>
            <a:ext cx="3384376" cy="2293030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C54218AA-D0B9-4F8E-99C9-F2694CECD2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502" y="3751264"/>
            <a:ext cx="3384376" cy="22562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2" y="28763"/>
            <a:ext cx="691551" cy="707687"/>
          </a:xfrm>
          <a:prstGeom prst="rect">
            <a:avLst/>
          </a:prstGeom>
        </p:spPr>
      </p:pic>
      <p:sp>
        <p:nvSpPr>
          <p:cNvPr id="12" name="Заголовок 2"/>
          <p:cNvSpPr txBox="1">
            <a:spLocks/>
          </p:cNvSpPr>
          <p:nvPr/>
        </p:nvSpPr>
        <p:spPr>
          <a:xfrm>
            <a:off x="935832" y="74396"/>
            <a:ext cx="8100663" cy="708636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Обеспечение безопасности общественного порядка и профилактики правонарушений в городском округе «Город Кызыл» на 2018-2020 годы</a:t>
            </a:r>
            <a:endParaRPr lang="ru-RU" sz="1800" dirty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9610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142844" y="4429132"/>
            <a:ext cx="2786085" cy="221457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«Повышение качества управления муниципальным имуществом и земельными участками» – 2 933,7 тыс. рублей</a:t>
            </a:r>
            <a:endParaRPr lang="ru-RU" sz="1400" dirty="0">
              <a:solidFill>
                <a:schemeClr val="tx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3714744" y="4516907"/>
            <a:ext cx="4993489" cy="2096212"/>
          </a:xfrm>
          <a:prstGeom prst="roundRect">
            <a:avLst>
              <a:gd name="adj" fmla="val 216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-  «Разработка и утверждение проектов планировки и межевания территорий (в т.ч. Вавилинский затон и ЛДО)» - 433,2  тыс. рублей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 «Внедрение и ведение информационной системы обеспечения градостроительной деятельности» - 554,4 тыс. рублей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 «Организация градостроительной политики» -     1 946,1 тыс. рублей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35833" y="74396"/>
            <a:ext cx="7772400" cy="708636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Создание условий для устойчивого экономического развития городского округа «Город Кызыл» на 2018-2020 годы</a:t>
            </a:r>
            <a:endParaRPr lang="ru-RU" sz="1800" dirty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Стрелка вниз 25"/>
          <p:cNvSpPr/>
          <p:nvPr/>
        </p:nvSpPr>
        <p:spPr>
          <a:xfrm rot="16200000">
            <a:off x="3180618" y="4891820"/>
            <a:ext cx="282437" cy="642943"/>
          </a:xfrm>
          <a:prstGeom prst="down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594602"/>
            <a:ext cx="3398372" cy="25487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10" y="0"/>
            <a:ext cx="817414" cy="753353"/>
          </a:xfrm>
          <a:prstGeom prst="rect">
            <a:avLst/>
          </a:prstGeom>
        </p:spPr>
      </p:pic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620628515"/>
              </p:ext>
            </p:extLst>
          </p:nvPr>
        </p:nvGraphicFramePr>
        <p:xfrm>
          <a:off x="755576" y="1668332"/>
          <a:ext cx="4176464" cy="2264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16092" y="968639"/>
            <a:ext cx="4419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Динамика направленных средств 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на реализацию данной программы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Рисунок 9" descr="111111111111111111.png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501058" y="5886450"/>
            <a:ext cx="642942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26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714356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 качественной и комфортной среды проживания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населения г. Кызыла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44" y="1214422"/>
            <a:ext cx="2869611" cy="1782530"/>
          </a:xfrm>
          <a:prstGeom prst="roundRect">
            <a:avLst/>
          </a:prstGeom>
          <a:gradFill>
            <a:gsLst>
              <a:gs pos="0">
                <a:srgbClr val="FFFF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Благоустройство и озеленение  - </a:t>
            </a:r>
          </a:p>
          <a:p>
            <a:pPr algn="ctr"/>
            <a:r>
              <a:rPr lang="ru-RU" sz="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241 158,4 тыс. рублей:</a:t>
            </a:r>
          </a:p>
          <a:p>
            <a:pPr>
              <a:buFont typeface="Arial" pitchFamily="34" charset="0"/>
              <a:buChar char="•"/>
            </a:pPr>
            <a:r>
              <a:rPr lang="ru-RU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благоустройство</a:t>
            </a: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155 171,4 тыс. рублей;</a:t>
            </a:r>
          </a:p>
          <a:p>
            <a:pPr>
              <a:buFont typeface="Arial" pitchFamily="34" charset="0"/>
              <a:buChar char="•"/>
            </a:pP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озеленение</a:t>
            </a: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47 447,2 тыс. рублей;</a:t>
            </a:r>
          </a:p>
          <a:p>
            <a:pPr>
              <a:buFont typeface="Arial" pitchFamily="34" charset="0"/>
              <a:buChar char="•"/>
            </a:pP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памятников </a:t>
            </a: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282,1 тыс. рублей;</a:t>
            </a:r>
          </a:p>
          <a:p>
            <a:pPr>
              <a:buFont typeface="Arial" pitchFamily="34" charset="0"/>
              <a:buChar char="•"/>
            </a:pP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отлов бродячих собак </a:t>
            </a: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2 775,4 тыс. рублей;</a:t>
            </a:r>
          </a:p>
          <a:p>
            <a:pPr>
              <a:buFont typeface="Arial" pitchFamily="34" charset="0"/>
              <a:buChar char="•"/>
            </a:pP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благоустройство кладбища </a:t>
            </a: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378,1 тыс. рублей;</a:t>
            </a:r>
          </a:p>
          <a:p>
            <a:pPr>
              <a:buFont typeface="Arial" pitchFamily="34" charset="0"/>
              <a:buChar char="•"/>
            </a:pP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уличного освещения </a:t>
            </a: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14 665,5 тыс. рублей;</a:t>
            </a:r>
          </a:p>
          <a:p>
            <a:pPr>
              <a:buFont typeface="Arial" pitchFamily="34" charset="0"/>
              <a:buChar char="•"/>
            </a:pPr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электроэнергия уличного освещения </a:t>
            </a: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12 732,8 тыс. рублей;</a:t>
            </a:r>
          </a:p>
          <a:p>
            <a:pPr>
              <a:buFont typeface="Arial" pitchFamily="34" charset="0"/>
              <a:buChar char="•"/>
            </a:pP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снос аварийных домов </a:t>
            </a: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3 560,7 тыс. рублей;</a:t>
            </a:r>
          </a:p>
          <a:p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965" y="3140968"/>
            <a:ext cx="2869490" cy="1449280"/>
          </a:xfrm>
          <a:prstGeom prst="roundRect">
            <a:avLst/>
          </a:prstGeom>
          <a:gradFill>
            <a:gsLst>
              <a:gs pos="0">
                <a:srgbClr val="FFFF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обеспечения качественными услугами жилищно-коммунального хозяйства населения – </a:t>
            </a:r>
          </a:p>
          <a:p>
            <a:pPr algn="ctr"/>
            <a:r>
              <a:rPr lang="ru-RU" sz="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57 151,9 тыс. рублей:</a:t>
            </a:r>
          </a:p>
          <a:p>
            <a:pPr>
              <a:buFont typeface="Arial" pitchFamily="34" charset="0"/>
              <a:buChar char="•"/>
            </a:pPr>
            <a:r>
              <a:rPr lang="ru-RU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котельных</a:t>
            </a: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2 300,0 тыс. рублей;</a:t>
            </a:r>
          </a:p>
          <a:p>
            <a:pPr>
              <a:buFont typeface="Arial" pitchFamily="34" charset="0"/>
              <a:buChar char="•"/>
            </a:pP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септиков</a:t>
            </a: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11 226,5 тыс. рублей;</a:t>
            </a:r>
          </a:p>
          <a:p>
            <a:pPr>
              <a:buFont typeface="Arial" pitchFamily="34" charset="0"/>
              <a:buChar char="•"/>
            </a:pP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и ремонт муниципального жилищного фонда </a:t>
            </a: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30 039,6 тыс. рублей;</a:t>
            </a:r>
          </a:p>
          <a:p>
            <a:pPr>
              <a:buFont typeface="Arial" pitchFamily="34" charset="0"/>
              <a:buChar char="•"/>
            </a:pPr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диагностика газового хозяйства</a:t>
            </a: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695,0 тыс. рублей;</a:t>
            </a:r>
          </a:p>
          <a:p>
            <a:endParaRPr lang="ru-RU" sz="1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44" y="4734264"/>
            <a:ext cx="2869611" cy="2079112"/>
          </a:xfrm>
          <a:prstGeom prst="roundRect">
            <a:avLst/>
          </a:prstGeom>
          <a:gradFill>
            <a:gsLst>
              <a:gs pos="0">
                <a:srgbClr val="FFFF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Организация мероприятий по охране окружающей среды в границах города – 3 118,9 тыс. рублей:</a:t>
            </a:r>
          </a:p>
          <a:p>
            <a:r>
              <a:rPr lang="ru-RU" sz="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Всего по городу проведено </a:t>
            </a: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26 </a:t>
            </a:r>
            <a:r>
              <a:rPr lang="ru-RU" sz="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общегородских субботников по санитарной очистке, в которых приняли участие </a:t>
            </a: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14767 </a:t>
            </a:r>
            <a:r>
              <a:rPr lang="ru-RU" sz="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человек, задействовано </a:t>
            </a: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167 </a:t>
            </a:r>
            <a:r>
              <a:rPr lang="ru-RU" sz="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ед. техники и вывезено </a:t>
            </a: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3280 </a:t>
            </a:r>
            <a:r>
              <a:rPr lang="ru-RU" sz="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куб. метров бытового мусора. Для проведения субботников по санитарной очистке были закуплены расходные материалы на сумму </a:t>
            </a: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180,0 </a:t>
            </a:r>
            <a:r>
              <a:rPr lang="ru-RU" sz="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 на приобретение необходимых материалов, как мусорные мешки, хозяйственные перчатки, грабли и лопаты. </a:t>
            </a: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2019 году </a:t>
            </a:r>
            <a:r>
              <a:rPr lang="ru-RU" sz="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ликвидированы 30 стихийных свалок по микрорайонам города с общим объемом </a:t>
            </a: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11 113 </a:t>
            </a:r>
            <a:r>
              <a:rPr lang="ru-RU" sz="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м3 на сумму </a:t>
            </a:r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2 938,9 </a:t>
            </a:r>
            <a:r>
              <a:rPr lang="ru-RU" sz="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рублей.</a:t>
            </a:r>
            <a:endParaRPr lang="ru-RU" sz="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2283" y="1250515"/>
            <a:ext cx="2361831" cy="1328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3184135" y="1358438"/>
            <a:ext cx="2968147" cy="5310922"/>
          </a:xfrm>
          <a:prstGeom prst="roundRect">
            <a:avLst/>
          </a:prstGeom>
          <a:gradFill>
            <a:gsLst>
              <a:gs pos="0">
                <a:srgbClr val="FFFF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Благоустройство и озеленение  - </a:t>
            </a:r>
          </a:p>
          <a:p>
            <a:pPr algn="just"/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На 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территории города Кызыла в 2019 году проведены мероприятия по посадке деревьев и кустарников, посажено 523 шт. саженцев по следующим участкам:</a:t>
            </a:r>
          </a:p>
          <a:p>
            <a:pPr algn="just"/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Аллея поколений (от аэропорта до круговой развязки) сосны 1,5 – 100 шт., Московская (от круговой развязки до УСК «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Субудей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») сосны (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крупномеры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– 5 шт. 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доп.посадка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Калинина (березы 1,5 м.) – 44 шт., памятник Тувинским добровольцам (сосны (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крупномеры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22 шт., сосны 1,5 м. – 10 шт.), площадь Победы сосны (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крупномеры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- 13 шт., сквер Ангарский бульвар – сосны 1,5 м. – 20 шт., сквер «Молодежный» - 309 шт. Полив посаженных  деревьев производится  техникой МУП «Благоустройство». </a:t>
            </a:r>
          </a:p>
          <a:p>
            <a:pPr algn="just"/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Проведена 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санитарная обрезка деревьев по ул. 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Чургуй-оола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Семирацкого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Шевченко,  Дамба реки Енисей, Красноармейская, Рабочая, Колхозная, Магистральная, Дружбы, Правобережная, Горная, Титова, 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Кечил-оола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Оюна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Курседи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Калинина, Полигонная, Абаканская, 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Кочетова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Ленина.  </a:t>
            </a:r>
          </a:p>
          <a:p>
            <a:pPr algn="just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Проведены 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работы по формированию крон деревьев и кустарников по ул. Калинина, ул. Бай-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Хаакская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ул. Московская, сквер 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Салчак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Тока, 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Чульдум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ул. Колхозная. Проведена покраска стелы при въезде в город, покрашено бордюрные камни круговых развязок: Московская – Калинина, Московская – 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С.Тока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Предмостная, Бай-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Хаакская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О. 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Курседи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Восточный. </a:t>
            </a:r>
            <a:endParaRPr lang="ru-RU" sz="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Отремонтирована 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покрашена беседка на местечке «Гора любви». Побелка дорожных бордюр выполнена по следующим улицам: Московская, 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С.Тока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Кочетова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Ленина, 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Щетинкина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Кравченко, Красных Партизан, Предмостная, Чехова, Титова, Гагарина, Тувинских Добровольцев, Комсомольская, Интернациональная, 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Каа-Хем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Дружбы. </a:t>
            </a:r>
            <a:endParaRPr lang="ru-RU" sz="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Проведены 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работы по укреплению защитной дамбы вдоль Енисея в районе левобережных дачных обществ в городе Кызыле. В районе горы 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Хербис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укреплен отвал (протяженность 1 км 400 м), подготовлена площадка для установки </a:t>
            </a:r>
            <a:r>
              <a:rPr lang="ru-RU" sz="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водонасосной</a:t>
            </a: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станции. 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932191"/>
            <a:ext cx="2328474" cy="1571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3369218807"/>
              </p:ext>
            </p:extLst>
          </p:nvPr>
        </p:nvGraphicFramePr>
        <p:xfrm>
          <a:off x="6323962" y="3590055"/>
          <a:ext cx="2736752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1" y="29755"/>
            <a:ext cx="697478" cy="684601"/>
          </a:xfrm>
          <a:prstGeom prst="rect">
            <a:avLst/>
          </a:prstGeom>
        </p:spPr>
      </p:pic>
      <p:sp>
        <p:nvSpPr>
          <p:cNvPr id="13" name="Заголовок 2"/>
          <p:cNvSpPr txBox="1">
            <a:spLocks/>
          </p:cNvSpPr>
          <p:nvPr/>
        </p:nvSpPr>
        <p:spPr>
          <a:xfrm>
            <a:off x="774998" y="36516"/>
            <a:ext cx="7772400" cy="708636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dirty="0" smtClean="0">
                <a:solidFill>
                  <a:srgbClr val="00B05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Обеспечение качественной и комфортной среды проживания населения городского округа «Город Кызыл» на 2018-2020 годы</a:t>
            </a:r>
            <a:endParaRPr lang="ru-RU" sz="1800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7710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611560" y="1556792"/>
            <a:ext cx="2560845" cy="5119560"/>
          </a:xfrm>
          <a:prstGeom prst="roundRect">
            <a:avLst/>
          </a:prstGeom>
          <a:solidFill>
            <a:schemeClr val="accent5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«Предупреждение и ликвидация чрезвычайных ситуаций на территории города – 6 647,5 тыс. рублей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1126" y="179570"/>
            <a:ext cx="7841177" cy="1150506"/>
          </a:xfrm>
          <a:noFill/>
          <a:ln>
            <a:noFill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rgbClr val="C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«Обеспечение безопасной среды на территории городского округа «Город Кызыл Республики Тыва» на 2018-2020 годы </a:t>
            </a:r>
            <a:endParaRPr lang="ru-RU" sz="1800" dirty="0">
              <a:solidFill>
                <a:srgbClr val="C0000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04344" y="4847104"/>
            <a:ext cx="2206723" cy="146585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-работы по укреплению дамб на случай возникновения ЧС – 1 227,6 тыс. рублей</a:t>
            </a:r>
            <a:endParaRPr lang="ru-RU" sz="14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61974" y="3325510"/>
            <a:ext cx="2206721" cy="128221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-приобретение оборудования для оснащения ЕДДС – 5 419,9 тыс. рублей</a:t>
            </a:r>
            <a:endParaRPr lang="ru-RU" sz="14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500826" y="1484784"/>
            <a:ext cx="2535670" cy="5191568"/>
          </a:xfrm>
          <a:prstGeom prst="roundRect">
            <a:avLst/>
          </a:prstGeom>
          <a:solidFill>
            <a:schemeClr val="accent5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«Обеспечение безопасности дорожного движения на территории города Кызыла» – 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         288 703,6 тыс. рублей</a:t>
            </a:r>
            <a:endParaRPr lang="ru-RU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580529" y="3232398"/>
            <a:ext cx="2376264" cy="93966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-ремонт и капитальный ремонт, реконструкция автомобильных дорог – 254 090,7 тыс. рублей</a:t>
            </a:r>
            <a:endParaRPr lang="ru-RU" sz="105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3843" y="2133593"/>
            <a:ext cx="2862214" cy="20384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6568624" y="4297020"/>
            <a:ext cx="2376264" cy="1092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-проведение 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</a:rPr>
              <a:t>комплекса мер по замене и восстановлению конструктивных элементов и транспортно-эксплуатационных характеристик </a:t>
            </a:r>
            <a:r>
              <a:rPr lang="ru-RU" sz="1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автомобильных– 32 613,8 тыс. рублей</a:t>
            </a:r>
            <a:endParaRPr lang="ru-RU" sz="1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568624" y="5550837"/>
            <a:ext cx="2376264" cy="93966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-проектирование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</a:rPr>
              <a:t>, экспертиза и паспортизация дорог, разработка проектно-сметной документации и схемы организации </a:t>
            </a:r>
            <a:r>
              <a:rPr lang="ru-RU" sz="1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дорожного– 1 999,1 тыс. рублей</a:t>
            </a:r>
            <a:endParaRPr lang="ru-RU" sz="1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614" y="4359420"/>
            <a:ext cx="2947874" cy="20939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418681"/>
            <a:ext cx="6477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64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349339"/>
            <a:ext cx="8001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rgbClr val="B88C00"/>
                </a:solidFill>
                <a:effectLst>
                  <a:reflection blurRad="6350" stA="53000" endA="300" endPos="35500" dir="5400000" sy="-90000" algn="bl" rotWithShape="0"/>
                </a:effectLst>
                <a:latin typeface="Century Gothic" panose="020B0502020202020204" pitchFamily="34" charset="0"/>
                <a:cs typeface="Times New Roman" pitchFamily="18" charset="0"/>
              </a:rPr>
              <a:t>Расходы на Дорожный фонд города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10123" y="924187"/>
            <a:ext cx="3493052" cy="5640349"/>
          </a:xfrm>
          <a:prstGeom prst="roundRect">
            <a:avLst/>
          </a:prstGeom>
          <a:gradFill>
            <a:gsLst>
              <a:gs pos="0">
                <a:srgbClr val="FFFF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По национальному проекту «Безопасные и качественные автомобильные дороги» выполнены работы по ремонту дорожного покрытия </a:t>
            </a:r>
            <a:r>
              <a:rPr lang="ru-RU" sz="10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13 улиц города 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Кызыла общей протяженностью 12,651 </a:t>
            </a:r>
            <a:r>
              <a:rPr lang="ru-RU" sz="10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км: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ул. </a:t>
            </a:r>
            <a:r>
              <a:rPr lang="ru-RU" sz="1000" dirty="0" err="1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Чургуй-оола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 протяженностью 0,32 км (от </a:t>
            </a:r>
            <a:r>
              <a:rPr lang="ru-RU" sz="1000" dirty="0" err="1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ул.Дружба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 до ул. Рабочая) </a:t>
            </a:r>
            <a:endParaRPr lang="ru-RU" sz="1000" dirty="0" smtClean="0">
              <a:solidFill>
                <a:schemeClr val="tx1"/>
              </a:solidFill>
              <a:latin typeface="Century Gothic" panose="020B0502020202020204" pitchFamily="34" charset="0"/>
              <a:cs typeface="Times New Roman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ул. Кузнецова протяженностью 0,930 км (от пер. ул. Дружба до ул.           Космонавтов</a:t>
            </a:r>
            <a:r>
              <a:rPr lang="ru-RU" sz="10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ул. Крылова протяженностью 0,700 </a:t>
            </a:r>
            <a:r>
              <a:rPr lang="ru-RU" sz="10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км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ул.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0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Мостовая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протяженностью 0,820 </a:t>
            </a:r>
            <a:r>
              <a:rPr lang="ru-RU" sz="10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км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ул.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0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Горная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протяженностью 1 </a:t>
            </a:r>
            <a:r>
              <a:rPr lang="ru-RU" sz="10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км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ул.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000" b="1" dirty="0" err="1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Ооржака</a:t>
            </a:r>
            <a:r>
              <a:rPr lang="ru-RU" sz="10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000" b="1" dirty="0" err="1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Лопсанчапа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протяженностью 0,500 </a:t>
            </a:r>
            <a:r>
              <a:rPr lang="ru-RU" sz="10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км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ул.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000" b="1" dirty="0" err="1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Кочетова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(от пересечения </a:t>
            </a:r>
            <a:r>
              <a:rPr lang="ru-RU" sz="1000" dirty="0" err="1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ул.Абаканская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до ул. </a:t>
            </a:r>
            <a:r>
              <a:rPr lang="ru-RU" sz="1000" dirty="0" err="1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Тонмс-Суг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) протяженностью 0,630 </a:t>
            </a:r>
            <a:r>
              <a:rPr lang="ru-RU" sz="10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км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ул.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000" b="1" dirty="0" err="1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Салчак</a:t>
            </a:r>
            <a:r>
              <a:rPr lang="ru-RU" sz="10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Тока 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(от пересечения ул. Красноармейская до ул. Механизации) протяженностью 0,860 </a:t>
            </a:r>
            <a:r>
              <a:rPr lang="ru-RU" sz="10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км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ул. Механизации 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(от пересечения ул. </a:t>
            </a:r>
            <a:r>
              <a:rPr lang="ru-RU" sz="1000" dirty="0" err="1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Тонмас-Суг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до ул. </a:t>
            </a:r>
            <a:r>
              <a:rPr lang="ru-RU" sz="1000" dirty="0" err="1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Семирацкого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) протяженностью 0,230 </a:t>
            </a:r>
            <a:r>
              <a:rPr lang="ru-RU" sz="10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км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ул. Комсомольская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(от ул. Дружба до ул. Мира) протяженностью </a:t>
            </a:r>
            <a:r>
              <a:rPr lang="ru-RU" sz="10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1,260км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маршрут следования автобусного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0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маршрута № 13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протяженностью 5,038 </a:t>
            </a:r>
            <a:r>
              <a:rPr lang="ru-RU" sz="10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км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По реконструкции дорожного покрытия ул. Титова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начиная от улицы </a:t>
            </a:r>
            <a:r>
              <a:rPr lang="ru-RU" sz="1000" dirty="0" err="1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Оюна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Курседи</a:t>
            </a:r>
            <a:r>
              <a:rPr lang="ru-RU" sz="1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до кругового движения улицы Калинина, протяженностью </a:t>
            </a:r>
            <a:r>
              <a:rPr lang="ru-RU" sz="10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0,773 </a:t>
            </a:r>
            <a:r>
              <a:rPr lang="ru-RU" sz="10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км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От круговой развязки ул. Бай-</a:t>
            </a:r>
            <a:r>
              <a:rPr lang="ru-RU" sz="1000" b="1" dirty="0" err="1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Хаакская</a:t>
            </a:r>
            <a:r>
              <a:rPr lang="ru-RU" sz="10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, объездная дорога, автомобильная дорога «Эрзин-Кызыл до ул. Полигонная в </a:t>
            </a:r>
            <a:r>
              <a:rPr lang="ru-RU" sz="1000" b="1" dirty="0" err="1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мкрн</a:t>
            </a:r>
            <a:r>
              <a:rPr lang="ru-RU" sz="10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Спутник»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ru-RU" sz="1000" b="1" dirty="0" smtClean="0">
              <a:latin typeface="Century Gothic" panose="020B0502020202020204" pitchFamily="34" charset="0"/>
            </a:endParaRPr>
          </a:p>
          <a:p>
            <a:endParaRPr lang="ru-RU" sz="950" dirty="0" smtClean="0">
              <a:solidFill>
                <a:schemeClr val="tx1"/>
              </a:solidFill>
              <a:latin typeface="Century Gothic" panose="020B0502020202020204" pitchFamily="34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2384" y="1259470"/>
            <a:ext cx="2158241" cy="24136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579" y="1318176"/>
            <a:ext cx="2664509" cy="23549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3363016882"/>
              </p:ext>
            </p:extLst>
          </p:nvPr>
        </p:nvGraphicFramePr>
        <p:xfrm>
          <a:off x="357158" y="4293095"/>
          <a:ext cx="4862914" cy="22531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1667000" cy="92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533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ÐÐ°ÑÑÐ¸Ð½ÐºÐ¸ Ð¿Ð¾ Ð·Ð°Ð¿ÑÐ¾ÑÑ Ð´Ð¾ÑÐ¾Ð´Ñ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4536317" y="3714776"/>
            <a:ext cx="4393401" cy="2928934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785794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2"/>
                </a:solidFill>
                <a:latin typeface="Century Gothic" pitchFamily="34" charset="0"/>
              </a:rPr>
              <a:t>ДОХОДЫ</a:t>
            </a:r>
            <a:endParaRPr lang="ru-RU" sz="7200" b="1" dirty="0">
              <a:solidFill>
                <a:schemeClr val="accent2"/>
              </a:solidFill>
              <a:latin typeface="Century Gothic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6180" y="714356"/>
            <a:ext cx="8784976" cy="714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16180" y="1928232"/>
            <a:ext cx="8784976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857224" y="2357430"/>
            <a:ext cx="7143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Century Gothic" pitchFamily="34" charset="0"/>
              </a:rPr>
              <a:t>- уплаченные физическими лицами и организациями налоги, штрафы, пошлины, арендные платежи, а также безвозмездные поступления из вышестоящего бюджета (дотации, субвенции, субсидии и иные трансферты)</a:t>
            </a:r>
            <a:endParaRPr lang="ru-RU" sz="1600" dirty="0">
              <a:latin typeface="Century Gothic" pitchFamily="34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381527674"/>
              </p:ext>
            </p:extLst>
          </p:nvPr>
        </p:nvGraphicFramePr>
        <p:xfrm>
          <a:off x="357158" y="3714752"/>
          <a:ext cx="4143404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327353" y="3857628"/>
            <a:ext cx="12442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тыс.рублей</a:t>
            </a:r>
            <a:endParaRPr lang="en-US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06831" y="148518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Century Gothic" panose="020B0502020202020204" pitchFamily="34" charset="0"/>
                <a:cs typeface="Times New Roman" pitchFamily="18" charset="0"/>
              </a:rPr>
              <a:t>Формирование современной городской среды на территории городского округа «Город Кызыл Республики Тыва» на 2018-2020 гг.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0989" y="836712"/>
            <a:ext cx="3709076" cy="5799219"/>
          </a:xfrm>
          <a:prstGeom prst="roundRect">
            <a:avLst/>
          </a:prstGeom>
          <a:gradFill>
            <a:gsLst>
              <a:gs pos="0">
                <a:srgbClr val="FFFF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95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В рамках реализации федеральной программы «Формирование комфортной городской среды на территории города Кызыла Республики Тыва реализовывались в 2019 году 13 общественных пространств (в том числе 10 дворовых территорий) –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  <a:cs typeface="Times New Roman" pitchFamily="18" charset="0"/>
              </a:rPr>
              <a:t>61 708,2 тыс. рублей</a:t>
            </a:r>
            <a:r>
              <a:rPr lang="ru-RU" sz="95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Благоустройство аллеи Калинина в городе Кызыле, расположенного на северной стороны улицы Калинина;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Устройство велосипедной дорожки в городе Кызыле;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Благоустройство территории памятника «Красный обоз» в г. Кызыле;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Благоустройство </a:t>
            </a:r>
            <a:r>
              <a:rPr lang="ru-RU" sz="9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общественных территорий в границах домов № 1 «а», 3, 5/1, 5/2, по ул. Калинина города </a:t>
            </a: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Кызыл;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Благоустройство  </a:t>
            </a:r>
            <a:r>
              <a:rPr lang="ru-RU" sz="9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общественных территорий в границах дома № 43, по ул. </a:t>
            </a:r>
            <a:r>
              <a:rPr lang="ru-RU" sz="950" dirty="0" err="1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Ооржак</a:t>
            </a:r>
            <a:r>
              <a:rPr lang="ru-RU" sz="9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 </a:t>
            </a:r>
            <a:r>
              <a:rPr lang="ru-RU" sz="950" dirty="0" err="1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Лопсанчапа</a:t>
            </a:r>
            <a:r>
              <a:rPr lang="ru-RU" sz="9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 города </a:t>
            </a: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Кызыл;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9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Б</a:t>
            </a: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лагоустройство </a:t>
            </a:r>
            <a:r>
              <a:rPr lang="ru-RU" sz="9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общественных территорий по улице </a:t>
            </a:r>
            <a:r>
              <a:rPr lang="ru-RU" sz="950" dirty="0" err="1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Кочетова</a:t>
            </a:r>
            <a:r>
              <a:rPr lang="ru-RU" sz="9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 68, в г. Кызыл, Республика </a:t>
            </a: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Тыва;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Благоустройство </a:t>
            </a:r>
            <a:r>
              <a:rPr lang="ru-RU" sz="9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общественного пространства по ул. Правобережная в г. Кызыл, Республика </a:t>
            </a: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Тыва</a:t>
            </a:r>
            <a:r>
              <a:rPr lang="ru-RU" sz="9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;</a:t>
            </a:r>
            <a:endParaRPr lang="ru-RU" sz="950" dirty="0" smtClean="0">
              <a:solidFill>
                <a:schemeClr val="tx1"/>
              </a:solidFill>
              <a:latin typeface="Century Gothic" panose="020B0502020202020204" pitchFamily="34" charset="0"/>
              <a:cs typeface="Times New Roman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9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Б</a:t>
            </a: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лагоустройство </a:t>
            </a:r>
            <a:r>
              <a:rPr lang="ru-RU" sz="9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общественного пространства по ул. </a:t>
            </a:r>
            <a:r>
              <a:rPr lang="ru-RU" sz="950" dirty="0" err="1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Кочетова</a:t>
            </a:r>
            <a:r>
              <a:rPr lang="ru-RU" sz="9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 3, 3 «а», в г. </a:t>
            </a: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Кызыл;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9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Б</a:t>
            </a: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лагоустройство </a:t>
            </a:r>
            <a:r>
              <a:rPr lang="ru-RU" sz="9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общественного пространства по ул. Пушкина, 69, в г. </a:t>
            </a: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Кызыл</a:t>
            </a:r>
            <a:r>
              <a:rPr lang="ru-RU" sz="9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;</a:t>
            </a:r>
            <a:endParaRPr lang="ru-RU" sz="950" dirty="0" smtClean="0">
              <a:solidFill>
                <a:schemeClr val="tx1"/>
              </a:solidFill>
              <a:latin typeface="Century Gothic" panose="020B0502020202020204" pitchFamily="34" charset="0"/>
              <a:cs typeface="Times New Roman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Благоустройство </a:t>
            </a:r>
            <a:r>
              <a:rPr lang="ru-RU" sz="9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общественных территорий в границах домов № 7, 7 «а», по ул. Калинина города </a:t>
            </a: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Кызыл;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9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Б</a:t>
            </a: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лагоустройство </a:t>
            </a:r>
            <a:r>
              <a:rPr lang="ru-RU" sz="9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дворовых территорий по улице </a:t>
            </a:r>
            <a:r>
              <a:rPr lang="ru-RU" sz="950" dirty="0" err="1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Кечил-оола</a:t>
            </a:r>
            <a:r>
              <a:rPr lang="ru-RU" sz="9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 1 «а», в  г. </a:t>
            </a: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Кызыл;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Благоустройство </a:t>
            </a:r>
            <a:r>
              <a:rPr lang="ru-RU" sz="9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общественного пространства по ул. Ленина, 42, в г. </a:t>
            </a: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Кызыл</a:t>
            </a:r>
            <a:r>
              <a:rPr lang="ru-RU" sz="9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;</a:t>
            </a:r>
            <a:endParaRPr lang="ru-RU" sz="950" dirty="0" smtClean="0">
              <a:solidFill>
                <a:schemeClr val="tx1"/>
              </a:solidFill>
              <a:latin typeface="Century Gothic" panose="020B0502020202020204" pitchFamily="34" charset="0"/>
              <a:cs typeface="Times New Roman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Благоустройство </a:t>
            </a:r>
            <a:r>
              <a:rPr lang="ru-RU" sz="9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общественного пространства по ул. Красноармейская, </a:t>
            </a:r>
            <a:r>
              <a:rPr lang="ru-RU" sz="9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168.</a:t>
            </a:r>
            <a:endParaRPr lang="ru-RU" sz="950" dirty="0">
              <a:solidFill>
                <a:schemeClr val="tx1"/>
              </a:solidFill>
              <a:latin typeface="Century Gothic" panose="020B0502020202020204" pitchFamily="34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014" y="3182240"/>
            <a:ext cx="3632929" cy="18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745543F-AB7C-465F-8D36-46C103B441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826" y="1246555"/>
            <a:ext cx="4104455" cy="20517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ÐÐ°ÑÑÐ¸Ð½ÐºÐ¸ Ð¿Ð¾ Ð·Ð°Ð¿ÑÐ¾ÑÑ Ð±Ð»Ð°Ð³Ð¾ÑÑÑÑÐ¾Ð¹ÑÑÐ²Ð¾ Ð¸ Ð¾Ð·ÐµÐ»ÐµÐ½ÐµÐ½Ð¸Ðµ Ð³Ð¾ÑÐ¾Ð´Ð° ÐºÑÐ·ÑÐ»Ð°"/>
          <p:cNvPicPr>
            <a:picLocks noChangeAspect="1" noChangeArrowheads="1"/>
          </p:cNvPicPr>
          <p:nvPr/>
        </p:nvPicPr>
        <p:blipFill>
          <a:blip r:embed="rId4"/>
          <a:srcRect l="37353" t="7027" r="-387"/>
          <a:stretch>
            <a:fillRect/>
          </a:stretch>
        </p:blipFill>
        <p:spPr bwMode="auto">
          <a:xfrm>
            <a:off x="3923928" y="4763723"/>
            <a:ext cx="3600095" cy="1872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228" y="33001"/>
            <a:ext cx="777364" cy="777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501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188640"/>
            <a:ext cx="8001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cs typeface="Times New Roman" pitchFamily="18" charset="0"/>
              </a:rPr>
              <a:t>Повышение качества транспортного обслуживания населения города Кызыла на 2018-2020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cs typeface="Times New Roman" pitchFamily="18" charset="0"/>
              </a:rPr>
              <a:t>годы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1231844"/>
            <a:ext cx="3493052" cy="2664296"/>
          </a:xfrm>
          <a:prstGeom prst="roundRect">
            <a:avLst/>
          </a:prstGeom>
          <a:gradFill>
            <a:gsLst>
              <a:gs pos="0">
                <a:srgbClr val="FFFF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11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Повышение качества транспортного обслуживания населения города Кызыла на 2018-2020 </a:t>
            </a:r>
            <a:r>
              <a:rPr lang="ru-RU" sz="11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годы« – 79 765,8 тыс. рублей: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приобретено </a:t>
            </a:r>
            <a:r>
              <a:rPr lang="ru-RU" sz="105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20 единиц </a:t>
            </a:r>
            <a:r>
              <a:rPr lang="ru-RU" sz="10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автобусов - 41 233,8 тыс. рублей;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Субсидии на мероприятие в области автомобильного транспорта - 37 873,5 тыс. рублей;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Ремонт остановочных пунктов - 180,7 тыс. рублей;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Контроль за </a:t>
            </a:r>
            <a:r>
              <a:rPr lang="ru-RU" sz="1050" dirty="0" err="1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пассажироперевозками</a:t>
            </a:r>
            <a:r>
              <a:rPr lang="ru-RU" sz="10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 - 378,7 тыс. рублей;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itchFamily="18" charset="0"/>
              </a:rPr>
              <a:t>Проведение исследований пассажиропотока на городских маршрутах – 99,0 тыс. рублей  </a:t>
            </a:r>
          </a:p>
          <a:p>
            <a:endParaRPr lang="ru-RU" sz="950" dirty="0">
              <a:solidFill>
                <a:schemeClr val="tx1"/>
              </a:solidFill>
              <a:latin typeface="Century Gothic" panose="020B0502020202020204" pitchFamily="34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249860"/>
            <a:ext cx="2923828" cy="2072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592925238"/>
              </p:ext>
            </p:extLst>
          </p:nvPr>
        </p:nvGraphicFramePr>
        <p:xfrm>
          <a:off x="142844" y="4053354"/>
          <a:ext cx="4413489" cy="2594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755" y="4581128"/>
            <a:ext cx="2926334" cy="1951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84168" y="2936458"/>
            <a:ext cx="2887948" cy="1919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55" y="13447"/>
            <a:ext cx="1034353" cy="985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791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8501058" y="5886450"/>
            <a:ext cx="642942" cy="971550"/>
            <a:chOff x="8501058" y="5886450"/>
            <a:chExt cx="642942" cy="971550"/>
          </a:xfrm>
        </p:grpSpPr>
        <p:pic>
          <p:nvPicPr>
            <p:cNvPr id="5" name="Рисунок 4" descr="111111111111111111.png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501058" y="5886450"/>
              <a:ext cx="642942" cy="971550"/>
            </a:xfrm>
            <a:prstGeom prst="rect">
              <a:avLst/>
            </a:prstGeom>
          </p:spPr>
        </p:pic>
        <p:sp>
          <p:nvSpPr>
            <p:cNvPr id="6" name="Нижний колонтитул 40"/>
            <p:cNvSpPr txBox="1">
              <a:spLocks/>
            </p:cNvSpPr>
            <p:nvPr/>
          </p:nvSpPr>
          <p:spPr>
            <a:xfrm>
              <a:off x="8501090" y="6492875"/>
              <a:ext cx="64291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/>
            <a:p>
              <a:pPr algn="ctr">
                <a:defRPr/>
              </a:pPr>
              <a:r>
                <a:rPr lang="ru-RU" sz="1400" b="1" dirty="0">
                  <a:solidFill>
                    <a:srgbClr val="FFFFFF"/>
                  </a:solidFill>
                  <a:latin typeface="Century Gothic" pitchFamily="34" charset="0"/>
                </a:rPr>
                <a:t>25</a:t>
              </a:r>
            </a:p>
          </p:txBody>
        </p:sp>
      </p:grpSp>
      <p:sp>
        <p:nvSpPr>
          <p:cNvPr id="8" name="Текст 7">
            <a:extLst>
              <a:ext uri="{FF2B5EF4-FFF2-40B4-BE49-F238E27FC236}">
                <a16:creationId xmlns:a16="http://schemas.microsoft.com/office/drawing/2014/main" id="{6F27D3E0-916E-475C-9EF4-D3724DF73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43338" y="0"/>
            <a:ext cx="9230676" cy="1929447"/>
          </a:xfrm>
        </p:spPr>
        <p:txBody>
          <a:bodyPr>
            <a:noAutofit/>
          </a:bodyPr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Реализация плана мероприятий по капитальному и текущему ремонту на 2019 год 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в рамках подпрограммы «Управление муниципальным имуществом» 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муниципальной программы  «Повышение эффективности муниципального управления на территории городского округа «Город Кызыл Республики Тыва» на 2018-2020 годы»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D28B57E5-1B03-4DE7-8FB4-D6B60669159E}"/>
              </a:ext>
            </a:extLst>
          </p:cNvPr>
          <p:cNvSpPr/>
          <p:nvPr/>
        </p:nvSpPr>
        <p:spPr>
          <a:xfrm>
            <a:off x="358822" y="1823602"/>
            <a:ext cx="8527026" cy="107721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Century Gothic" panose="020B0502020202020204" pitchFamily="34" charset="0"/>
                <a:ea typeface="Times New Roman" panose="02020603050405020304" pitchFamily="18" charset="0"/>
              </a:rPr>
              <a:t>Проведены </a:t>
            </a:r>
            <a:r>
              <a:rPr lang="ru-RU" sz="1600" b="1" dirty="0">
                <a:latin typeface="Century Gothic" panose="020B0502020202020204" pitchFamily="34" charset="0"/>
                <a:ea typeface="Times New Roman" panose="02020603050405020304" pitchFamily="18" charset="0"/>
              </a:rPr>
              <a:t>46 аукционов </a:t>
            </a:r>
            <a:r>
              <a:rPr lang="ru-RU" sz="1600" dirty="0">
                <a:latin typeface="Century Gothic" panose="020B0502020202020204" pitchFamily="34" charset="0"/>
                <a:ea typeface="Times New Roman" panose="02020603050405020304" pitchFamily="18" charset="0"/>
              </a:rPr>
              <a:t>в электронной форме и заключены муниципальные контракты на ремонт образовательных учреждений, включенных в план мероприятий по капитальному и текущему ремонту на 2019 год </a:t>
            </a:r>
          </a:p>
          <a:p>
            <a:pPr algn="ctr"/>
            <a:r>
              <a:rPr lang="ru-RU" sz="1600" dirty="0">
                <a:latin typeface="Century Gothic" panose="020B0502020202020204" pitchFamily="34" charset="0"/>
                <a:ea typeface="Times New Roman" panose="02020603050405020304" pitchFamily="18" charset="0"/>
              </a:rPr>
              <a:t>на общую сумму </a:t>
            </a:r>
            <a:r>
              <a:rPr lang="ru-RU" sz="1600" b="1" dirty="0">
                <a:latin typeface="Century Gothic" panose="020B0502020202020204" pitchFamily="34" charset="0"/>
                <a:ea typeface="Times New Roman" panose="02020603050405020304" pitchFamily="18" charset="0"/>
              </a:rPr>
              <a:t>20,2 млн. рублей</a:t>
            </a:r>
            <a:endParaRPr lang="ru-RU" sz="1600" b="1" dirty="0">
              <a:latin typeface="Century Gothic" panose="020B0502020202020204" pitchFamily="34" charset="0"/>
            </a:endParaRPr>
          </a:p>
        </p:txBody>
      </p: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B177D5CF-61CA-455B-95EA-45BC4BBBB459}"/>
              </a:ext>
            </a:extLst>
          </p:cNvPr>
          <p:cNvCxnSpPr>
            <a:cxnSpLocks/>
          </p:cNvCxnSpPr>
          <p:nvPr/>
        </p:nvCxnSpPr>
        <p:spPr>
          <a:xfrm flipH="1">
            <a:off x="2462804" y="2925302"/>
            <a:ext cx="576575" cy="4508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23873306-346B-4126-B128-43EAB6402686}"/>
              </a:ext>
            </a:extLst>
          </p:cNvPr>
          <p:cNvCxnSpPr>
            <a:cxnSpLocks/>
          </p:cNvCxnSpPr>
          <p:nvPr/>
        </p:nvCxnSpPr>
        <p:spPr>
          <a:xfrm>
            <a:off x="6104622" y="2954920"/>
            <a:ext cx="586287" cy="4433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B7B085FC-E939-4DAB-9228-E6116B803F28}"/>
              </a:ext>
            </a:extLst>
          </p:cNvPr>
          <p:cNvCxnSpPr>
            <a:cxnSpLocks/>
          </p:cNvCxnSpPr>
          <p:nvPr/>
        </p:nvCxnSpPr>
        <p:spPr>
          <a:xfrm>
            <a:off x="4427984" y="3011567"/>
            <a:ext cx="0" cy="15579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4DD2643-03E5-45D4-A86E-645A6575210C}"/>
              </a:ext>
            </a:extLst>
          </p:cNvPr>
          <p:cNvSpPr/>
          <p:nvPr/>
        </p:nvSpPr>
        <p:spPr>
          <a:xfrm>
            <a:off x="358822" y="3437121"/>
            <a:ext cx="3712455" cy="85235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603F5C85-4EF2-41B9-B405-2507141D1363}"/>
              </a:ext>
            </a:extLst>
          </p:cNvPr>
          <p:cNvSpPr/>
          <p:nvPr/>
        </p:nvSpPr>
        <p:spPr>
          <a:xfrm>
            <a:off x="252601" y="5689285"/>
            <a:ext cx="8350764" cy="862416"/>
          </a:xfrm>
          <a:prstGeom prst="rect">
            <a:avLst/>
          </a:prstGeom>
          <a:solidFill>
            <a:schemeClr val="tx2">
              <a:lumMod val="90000"/>
              <a:alpha val="9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 счет выделенных средств отремонтировано 21 здание </a:t>
            </a:r>
            <a:r>
              <a:rPr lang="ru-RU" sz="1600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муниципальных образовательных учреждений, в том числе здания </a:t>
            </a:r>
            <a:r>
              <a:rPr lang="ru-RU" sz="1600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 школ, 9 дошкольных учреждений и Центра дополнительного образования.  </a:t>
            </a:r>
            <a:endParaRPr lang="ru-RU" sz="1600" dirty="0">
              <a:solidFill>
                <a:schemeClr val="bg1"/>
              </a:solidFill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DDCC9821-4337-45F9-B24A-6FD8CC060668}"/>
              </a:ext>
            </a:extLst>
          </p:cNvPr>
          <p:cNvSpPr/>
          <p:nvPr/>
        </p:nvSpPr>
        <p:spPr>
          <a:xfrm>
            <a:off x="295986" y="3408924"/>
            <a:ext cx="3677161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Century Gothic" panose="020B0502020202020204" pitchFamily="34" charset="0"/>
                <a:ea typeface="Times New Roman" panose="02020603050405020304" pitchFamily="18" charset="0"/>
              </a:rPr>
              <a:t>31 муниципальный контракт на ремонт зданий школ на сумму 9,0 млн. рублей; </a:t>
            </a:r>
            <a:endParaRPr lang="ru-RU" sz="1600" dirty="0">
              <a:latin typeface="Century Gothic" panose="020B0502020202020204" pitchFamily="34" charset="0"/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11A954D7-DD9E-4D73-95ED-86352B32322D}"/>
              </a:ext>
            </a:extLst>
          </p:cNvPr>
          <p:cNvSpPr/>
          <p:nvPr/>
        </p:nvSpPr>
        <p:spPr>
          <a:xfrm>
            <a:off x="4857467" y="3469241"/>
            <a:ext cx="3816825" cy="88308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F0233554-266B-4C5C-BB19-27A9545F6CB7}"/>
              </a:ext>
            </a:extLst>
          </p:cNvPr>
          <p:cNvSpPr/>
          <p:nvPr/>
        </p:nvSpPr>
        <p:spPr>
          <a:xfrm>
            <a:off x="4857467" y="3449366"/>
            <a:ext cx="36755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Century Gothic" panose="020B0502020202020204" pitchFamily="34" charset="0"/>
                <a:ea typeface="Times New Roman" panose="02020603050405020304" pitchFamily="18" charset="0"/>
              </a:rPr>
              <a:t>13 муниципальных контрактов на ремонт дошкольных учреждений на сумму 10,8 млн. рублей;</a:t>
            </a:r>
            <a:endParaRPr lang="ru-RU" sz="1600" dirty="0">
              <a:latin typeface="Century Gothic" panose="020B0502020202020204" pitchFamily="34" charset="0"/>
            </a:endParaRP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id="{E3BD41BF-2623-4044-9A78-31AEC60A8263}"/>
              </a:ext>
            </a:extLst>
          </p:cNvPr>
          <p:cNvSpPr/>
          <p:nvPr/>
        </p:nvSpPr>
        <p:spPr>
          <a:xfrm>
            <a:off x="2519571" y="4700811"/>
            <a:ext cx="3816825" cy="88308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1000"/>
              </a:spcAft>
            </a:pPr>
            <a:r>
              <a:rPr lang="ru-RU" sz="1600" dirty="0">
                <a:latin typeface="Century Gothic" panose="020B0502020202020204" pitchFamily="34" charset="0"/>
                <a:ea typeface="Times New Roman" panose="02020603050405020304" pitchFamily="18" charset="0"/>
              </a:rPr>
              <a:t>2 муниципальных контракта на ремонт по МБОУ ДО «ЦДО» на сумму 0,4 млн. рублей;</a:t>
            </a:r>
            <a:endParaRPr lang="ru-RU" sz="1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7139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73026847"/>
              </p:ext>
            </p:extLst>
          </p:nvPr>
        </p:nvGraphicFramePr>
        <p:xfrm>
          <a:off x="3456456" y="1028918"/>
          <a:ext cx="5366400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711294" y="696960"/>
            <a:ext cx="57150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Динамика муниципального долга </a:t>
            </a:r>
          </a:p>
          <a:p>
            <a:endParaRPr lang="ru-RU" sz="1400" dirty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51483" y="3543301"/>
            <a:ext cx="2398009" cy="3440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prstClr val="black"/>
                </a:solidFill>
                <a:latin typeface="Century Gothic" pitchFamily="34" charset="0"/>
              </a:rPr>
              <a:t>Коммерческие кредиты</a:t>
            </a:r>
            <a:endParaRPr lang="ru-RU" sz="14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08607" y="3543301"/>
            <a:ext cx="142876" cy="3571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6258083" y="3550079"/>
            <a:ext cx="228820" cy="34413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72493" y="3542672"/>
            <a:ext cx="2105829" cy="34463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prstClr val="black"/>
                </a:solidFill>
                <a:latin typeface="Century Gothic" pitchFamily="34" charset="0"/>
              </a:rPr>
              <a:t>Бюджетные кредиты</a:t>
            </a:r>
            <a:endParaRPr lang="ru-RU" sz="14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7179455" y="1037115"/>
            <a:ext cx="16430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dirty="0" smtClean="0">
                <a:solidFill>
                  <a:srgbClr val="231D4C"/>
                </a:solidFill>
                <a:latin typeface="Century Gothic" pitchFamily="34" charset="0"/>
              </a:rPr>
              <a:t>в млн. рублей</a:t>
            </a:r>
            <a:endParaRPr lang="ru-RU" sz="1000" dirty="0">
              <a:solidFill>
                <a:srgbClr val="231D4C"/>
              </a:solidFill>
              <a:latin typeface="Century Gothic" pitchFamily="34" charset="0"/>
            </a:endParaRPr>
          </a:p>
        </p:txBody>
      </p:sp>
      <p:grpSp>
        <p:nvGrpSpPr>
          <p:cNvPr id="16" name="Группа 21"/>
          <p:cNvGrpSpPr/>
          <p:nvPr/>
        </p:nvGrpSpPr>
        <p:grpSpPr>
          <a:xfrm>
            <a:off x="8501058" y="5886450"/>
            <a:ext cx="642942" cy="971550"/>
            <a:chOff x="8501058" y="5886450"/>
            <a:chExt cx="642942" cy="971550"/>
          </a:xfrm>
        </p:grpSpPr>
        <p:pic>
          <p:nvPicPr>
            <p:cNvPr id="17" name="Рисунок 16" descr="111111111111111111.png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501058" y="5886450"/>
              <a:ext cx="642942" cy="971550"/>
            </a:xfrm>
            <a:prstGeom prst="rect">
              <a:avLst/>
            </a:prstGeom>
          </p:spPr>
        </p:pic>
        <p:sp>
          <p:nvSpPr>
            <p:cNvPr id="18" name="Нижний колонтитул 40"/>
            <p:cNvSpPr txBox="1">
              <a:spLocks/>
            </p:cNvSpPr>
            <p:nvPr/>
          </p:nvSpPr>
          <p:spPr>
            <a:xfrm>
              <a:off x="8501090" y="6492875"/>
              <a:ext cx="64291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/>
            <a:p>
              <a:pPr algn="ctr">
                <a:defRPr/>
              </a:pPr>
              <a:r>
                <a:rPr lang="ru-RU" sz="1400" b="1" dirty="0" smtClean="0">
                  <a:solidFill>
                    <a:srgbClr val="FFFFFF"/>
                  </a:solidFill>
                  <a:latin typeface="Century Gothic" pitchFamily="34" charset="0"/>
                </a:rPr>
                <a:t>23</a:t>
              </a:r>
            </a:p>
          </p:txBody>
        </p:sp>
      </p:grp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413780" y="4661605"/>
            <a:ext cx="4310067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5397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Расходы на обслуживание  долговых обязательств составили в сумме </a:t>
            </a:r>
            <a:r>
              <a:rPr lang="ru-RU" sz="1400" b="1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7 899,6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 тыс. рублей, из них на уплату процентов по полученным бюджетным кредитам – </a:t>
            </a:r>
            <a:r>
              <a:rPr lang="ru-RU" sz="1400" b="1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550,0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тыс. рублей, на уплату процентов по полученным банковским кредитам –  </a:t>
            </a:r>
            <a:r>
              <a:rPr lang="ru-RU" sz="1400" b="1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7 349,6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тыс. рублей. </a:t>
            </a:r>
            <a:endParaRPr lang="ru-RU" dirty="0" smtClean="0">
              <a:solidFill>
                <a:prstClr val="black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7747" y="79574"/>
            <a:ext cx="5472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Муниципальный долг города Кызыла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189" y="1218885"/>
            <a:ext cx="32046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Century Gothic" panose="020B0502020202020204" pitchFamily="34" charset="0"/>
              </a:rPr>
              <a:t>На 1 января </a:t>
            </a:r>
            <a:r>
              <a:rPr lang="ru-RU" sz="1200" dirty="0" smtClean="0">
                <a:latin typeface="Century Gothic" panose="020B0502020202020204" pitchFamily="34" charset="0"/>
              </a:rPr>
              <a:t>2020 </a:t>
            </a:r>
            <a:r>
              <a:rPr lang="ru-RU" sz="1200" dirty="0" smtClean="0">
                <a:latin typeface="Century Gothic" panose="020B0502020202020204" pitchFamily="34" charset="0"/>
              </a:rPr>
              <a:t>год объем </a:t>
            </a:r>
          </a:p>
          <a:p>
            <a:r>
              <a:rPr lang="ru-RU" sz="1200" dirty="0" smtClean="0">
                <a:latin typeface="Century Gothic" panose="020B0502020202020204" pitchFamily="34" charset="0"/>
              </a:rPr>
              <a:t>муниципального долга включал в себя:</a:t>
            </a:r>
          </a:p>
          <a:p>
            <a:pPr marL="285750" indent="-285750">
              <a:buFontTx/>
              <a:buChar char="-"/>
            </a:pPr>
            <a:r>
              <a:rPr lang="ru-RU" sz="1200" dirty="0" smtClean="0">
                <a:latin typeface="Century Gothic" panose="020B0502020202020204" pitchFamily="34" charset="0"/>
              </a:rPr>
              <a:t>Коммерческий кредит – </a:t>
            </a:r>
            <a:r>
              <a:rPr lang="ru-RU" sz="1200" dirty="0" smtClean="0">
                <a:latin typeface="Century Gothic" panose="020B0502020202020204" pitchFamily="34" charset="0"/>
              </a:rPr>
              <a:t>324,0 млн. руб.</a:t>
            </a:r>
            <a:endParaRPr lang="ru-RU" sz="1200" dirty="0" smtClean="0">
              <a:latin typeface="Century Gothic" panose="020B0502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sz="1200" dirty="0" smtClean="0">
                <a:latin typeface="Century Gothic" panose="020B0502020202020204" pitchFamily="34" charset="0"/>
              </a:rPr>
              <a:t>Бюджетный кредит </a:t>
            </a:r>
            <a:r>
              <a:rPr lang="ru-RU" sz="1200" dirty="0" smtClean="0">
                <a:latin typeface="Century Gothic" panose="020B0502020202020204" pitchFamily="34" charset="0"/>
              </a:rPr>
              <a:t>– 66,1 </a:t>
            </a:r>
            <a:r>
              <a:rPr lang="ru-RU" sz="1200" dirty="0" err="1" smtClean="0">
                <a:latin typeface="Century Gothic" panose="020B0502020202020204" pitchFamily="34" charset="0"/>
              </a:rPr>
              <a:t>млн.руб</a:t>
            </a:r>
            <a:endParaRPr lang="ru-RU" sz="1200" dirty="0">
              <a:latin typeface="Century Gothic" panose="020B0502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4606" y="2542863"/>
            <a:ext cx="31401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Century Gothic" panose="020B0502020202020204" pitchFamily="34" charset="0"/>
              </a:rPr>
              <a:t>Основные результаты управления</a:t>
            </a:r>
          </a:p>
          <a:p>
            <a:r>
              <a:rPr lang="ru-RU" sz="1200" dirty="0">
                <a:latin typeface="Century Gothic" panose="020B0502020202020204" pitchFamily="34" charset="0"/>
              </a:rPr>
              <a:t>м</a:t>
            </a:r>
            <a:r>
              <a:rPr lang="ru-RU" sz="1200" dirty="0" smtClean="0">
                <a:latin typeface="Century Gothic" panose="020B0502020202020204" pitchFamily="34" charset="0"/>
              </a:rPr>
              <a:t>униципальным долгом в 2019 году:</a:t>
            </a:r>
          </a:p>
          <a:p>
            <a:pPr marL="285750" indent="-285750">
              <a:buFontTx/>
              <a:buChar char="-"/>
            </a:pPr>
            <a:r>
              <a:rPr lang="ru-RU" sz="1200" dirty="0" smtClean="0">
                <a:latin typeface="Century Gothic" panose="020B0502020202020204" pitchFamily="34" charset="0"/>
              </a:rPr>
              <a:t>Сокращение долговой нагрузки</a:t>
            </a:r>
          </a:p>
          <a:p>
            <a:r>
              <a:rPr lang="ru-RU" sz="1200" dirty="0" smtClean="0">
                <a:latin typeface="Century Gothic" panose="020B0502020202020204" pitchFamily="34" charset="0"/>
              </a:rPr>
              <a:t>за счет замещения бюджетного </a:t>
            </a:r>
          </a:p>
          <a:p>
            <a:r>
              <a:rPr lang="ru-RU" sz="1200" dirty="0" smtClean="0">
                <a:latin typeface="Century Gothic" panose="020B0502020202020204" pitchFamily="34" charset="0"/>
              </a:rPr>
              <a:t>кредита коммерческим кредитом,</a:t>
            </a:r>
          </a:p>
          <a:p>
            <a:r>
              <a:rPr lang="ru-RU" sz="1200" dirty="0" smtClean="0">
                <a:latin typeface="Century Gothic" panose="020B0502020202020204" pitchFamily="34" charset="0"/>
              </a:rPr>
              <a:t> который дал бюджетный эффект </a:t>
            </a:r>
          </a:p>
          <a:p>
            <a:r>
              <a:rPr lang="ru-RU" sz="1200" dirty="0" smtClean="0">
                <a:latin typeface="Century Gothic" panose="020B0502020202020204" pitchFamily="34" charset="0"/>
              </a:rPr>
              <a:t>на сумму 21,0 млн. руб.</a:t>
            </a:r>
            <a:endParaRPr lang="ru-RU" sz="1200" dirty="0">
              <a:latin typeface="Century Gothic" panose="020B0502020202020204" pitchFamily="34" charset="0"/>
            </a:endParaRPr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2700257255"/>
              </p:ext>
            </p:extLst>
          </p:nvPr>
        </p:nvGraphicFramePr>
        <p:xfrm>
          <a:off x="280447" y="4399336"/>
          <a:ext cx="4200128" cy="2270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23028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4285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E5E5E5">
                    <a:lumMod val="75000"/>
                  </a:srgbClr>
                </a:solidFill>
                <a:latin typeface="Century Gothic" pitchFamily="34" charset="0"/>
              </a:rPr>
              <a:t>ДЛЯ ЗАМЕТОК</a:t>
            </a:r>
            <a:endParaRPr lang="ru-RU" i="1" dirty="0">
              <a:solidFill>
                <a:srgbClr val="E5E5E5">
                  <a:lumMod val="75000"/>
                </a:srgb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500042"/>
          <a:ext cx="8535322" cy="6143672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85353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2761">
                <a:tc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279">
                <a:tc>
                  <a:txBody>
                    <a:bodyPr/>
                    <a:lstStyle/>
                    <a:p>
                      <a:endParaRPr lang="ru-RU" sz="1000" dirty="0" smtClean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2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i="0" u="none" strike="noStrike" dirty="0" smtClean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696">
                <a:tc>
                  <a:txBody>
                    <a:bodyPr/>
                    <a:lstStyle/>
                    <a:p>
                      <a:endParaRPr lang="ru-RU" sz="1000" dirty="0" smtClean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8813">
                <a:tc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2279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2279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2279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2279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2913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2279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712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2516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2279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2279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2279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28813">
                <a:tc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8914">
                <a:tc>
                  <a:txBody>
                    <a:bodyPr/>
                    <a:lstStyle/>
                    <a:p>
                      <a:endParaRPr lang="ru-RU" sz="1000" dirty="0" smtClean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92279">
                <a:tc>
                  <a:txBody>
                    <a:bodyPr/>
                    <a:lstStyle/>
                    <a:p>
                      <a:endParaRPr lang="ru-RU" sz="1000" dirty="0" smtClean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18052">
                <a:tc>
                  <a:txBody>
                    <a:bodyPr/>
                    <a:lstStyle/>
                    <a:p>
                      <a:pPr algn="r"/>
                      <a:endParaRPr lang="ru-RU" sz="1100" b="1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grpSp>
        <p:nvGrpSpPr>
          <p:cNvPr id="4" name="Группа 3"/>
          <p:cNvGrpSpPr/>
          <p:nvPr/>
        </p:nvGrpSpPr>
        <p:grpSpPr>
          <a:xfrm>
            <a:off x="8501058" y="5886450"/>
            <a:ext cx="642942" cy="971550"/>
            <a:chOff x="8501058" y="5886450"/>
            <a:chExt cx="642942" cy="971550"/>
          </a:xfrm>
        </p:grpSpPr>
        <p:pic>
          <p:nvPicPr>
            <p:cNvPr id="5" name="Рисунок 4" descr="111111111111111111.png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501058" y="5886450"/>
              <a:ext cx="642942" cy="971550"/>
            </a:xfrm>
            <a:prstGeom prst="rect">
              <a:avLst/>
            </a:prstGeom>
          </p:spPr>
        </p:pic>
        <p:sp>
          <p:nvSpPr>
            <p:cNvPr id="6" name="Нижний колонтитул 40"/>
            <p:cNvSpPr txBox="1">
              <a:spLocks/>
            </p:cNvSpPr>
            <p:nvPr/>
          </p:nvSpPr>
          <p:spPr>
            <a:xfrm>
              <a:off x="8501090" y="6492875"/>
              <a:ext cx="64291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/>
            <a:p>
              <a:pPr algn="ctr">
                <a:defRPr/>
              </a:pPr>
              <a:r>
                <a:rPr lang="ru-RU" sz="1400" b="1" dirty="0" smtClean="0">
                  <a:solidFill>
                    <a:srgbClr val="FFFFFF"/>
                  </a:solidFill>
                  <a:latin typeface="Century Gothic" pitchFamily="34" charset="0"/>
                </a:rPr>
                <a:t>25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361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0"/>
            <a:ext cx="899592" cy="980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809511"/>
            <a:ext cx="91440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3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СПАСИБО ЗА ВНИМАНИЕ!</a:t>
            </a:r>
            <a:endParaRPr lang="ru-RU" sz="3600" dirty="0">
              <a:solidFill>
                <a:prstClr val="black">
                  <a:lumMod val="65000"/>
                  <a:lumOff val="35000"/>
                </a:prstClr>
              </a:solidFill>
              <a:latin typeface="Century Gothic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9512" y="1628800"/>
            <a:ext cx="8784976" cy="7200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79512" y="2564904"/>
            <a:ext cx="8784976" cy="7200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403648" y="476672"/>
            <a:ext cx="4464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Департамент финансов мэрии города Кызыла</a:t>
            </a:r>
            <a:endParaRPr lang="ru-RU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6" name="Рисунок 15" descr="content_____________________________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571480"/>
            <a:ext cx="714380" cy="85299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57224" y="2857496"/>
            <a:ext cx="7776864" cy="31393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Контактная информация </a:t>
            </a:r>
          </a:p>
          <a:p>
            <a:r>
              <a:rPr lang="ru-RU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Департамент финансов мэрии города Кызыла</a:t>
            </a:r>
          </a:p>
          <a:p>
            <a:r>
              <a:rPr lang="ru-RU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Адрес: 667000, г. Кызыл, ул. Ленина, д. 32, кабинет 305</a:t>
            </a:r>
            <a:endParaRPr lang="en-US" b="1" dirty="0" smtClean="0">
              <a:solidFill>
                <a:prstClr val="black">
                  <a:lumMod val="65000"/>
                  <a:lumOff val="35000"/>
                </a:prstClr>
              </a:solidFill>
              <a:latin typeface="Century Gothic" pitchFamily="34" charset="0"/>
            </a:endParaRPr>
          </a:p>
          <a:p>
            <a:r>
              <a:rPr lang="ru-RU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тел. (39422) 2-25-94, факс (39422) 2-27-48, </a:t>
            </a:r>
            <a:endParaRPr lang="en-US" b="1" dirty="0" smtClean="0">
              <a:solidFill>
                <a:prstClr val="black">
                  <a:lumMod val="65000"/>
                  <a:lumOff val="35000"/>
                </a:prstClr>
              </a:solidFill>
              <a:latin typeface="Century Gothic" pitchFamily="34" charset="0"/>
            </a:endParaRPr>
          </a:p>
          <a:p>
            <a:r>
              <a:rPr lang="ru-RU" b="1" dirty="0" err="1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Е-mail</a:t>
            </a:r>
            <a:r>
              <a:rPr lang="ru-RU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: </a:t>
            </a:r>
            <a:r>
              <a:rPr lang="en-US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depfin17</a:t>
            </a:r>
            <a:r>
              <a:rPr lang="ru-RU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@</a:t>
            </a:r>
            <a:r>
              <a:rPr lang="en-US" b="1" dirty="0" err="1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yandex</a:t>
            </a:r>
            <a:r>
              <a:rPr lang="ru-RU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.</a:t>
            </a:r>
            <a:r>
              <a:rPr lang="ru-RU" b="1" dirty="0" err="1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ru</a:t>
            </a:r>
            <a:r>
              <a:rPr lang="ru-RU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, </a:t>
            </a:r>
            <a:endParaRPr lang="en-US" b="1" dirty="0" smtClean="0">
              <a:solidFill>
                <a:prstClr val="black">
                  <a:lumMod val="65000"/>
                  <a:lumOff val="35000"/>
                </a:prstClr>
              </a:solidFill>
              <a:latin typeface="Century Gothic" pitchFamily="34" charset="0"/>
            </a:endParaRPr>
          </a:p>
          <a:p>
            <a:r>
              <a:rPr lang="ru-RU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Интернет-сайт</a:t>
            </a:r>
            <a:r>
              <a:rPr lang="en-US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: www</a:t>
            </a:r>
            <a:r>
              <a:rPr lang="ru-RU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.</a:t>
            </a:r>
            <a:r>
              <a:rPr lang="en-US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m.kyzyl.ru</a:t>
            </a:r>
            <a:endParaRPr lang="ru-RU" b="1" dirty="0" smtClean="0">
              <a:solidFill>
                <a:prstClr val="black">
                  <a:lumMod val="65000"/>
                  <a:lumOff val="35000"/>
                </a:prstClr>
              </a:solidFill>
              <a:latin typeface="Century Gothic" pitchFamily="34" charset="0"/>
            </a:endParaRPr>
          </a:p>
          <a:p>
            <a:endParaRPr lang="ru-RU" b="1" dirty="0" smtClean="0">
              <a:solidFill>
                <a:prstClr val="black">
                  <a:lumMod val="65000"/>
                  <a:lumOff val="35000"/>
                </a:prstClr>
              </a:solidFill>
              <a:latin typeface="Century Gothic" pitchFamily="34" charset="0"/>
            </a:endParaRPr>
          </a:p>
          <a:p>
            <a:r>
              <a:rPr lang="ru-RU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Режим работы: </a:t>
            </a:r>
          </a:p>
          <a:p>
            <a:r>
              <a:rPr lang="ru-RU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понедельник-пятница с </a:t>
            </a:r>
            <a:r>
              <a:rPr lang="en-US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8</a:t>
            </a:r>
            <a:r>
              <a:rPr lang="en-US" b="1" baseline="30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30</a:t>
            </a:r>
            <a:r>
              <a:rPr lang="ru-RU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 до 1</a:t>
            </a:r>
            <a:r>
              <a:rPr lang="en-US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7</a:t>
            </a:r>
            <a:r>
              <a:rPr lang="en-US" b="1" baseline="30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30</a:t>
            </a:r>
            <a:r>
              <a:rPr lang="ru-RU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, </a:t>
            </a:r>
          </a:p>
          <a:p>
            <a:r>
              <a:rPr lang="ru-RU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перерыв на обед с 12</a:t>
            </a:r>
            <a:r>
              <a:rPr lang="ru-RU" b="1" baseline="30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3</a:t>
            </a:r>
            <a:r>
              <a:rPr lang="en-US" b="1" baseline="30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0</a:t>
            </a:r>
            <a:r>
              <a:rPr lang="ru-RU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 до 13</a:t>
            </a:r>
            <a:r>
              <a:rPr lang="ru-RU" b="1" baseline="30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30</a:t>
            </a:r>
            <a:r>
              <a:rPr lang="ru-RU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 часов </a:t>
            </a:r>
          </a:p>
          <a:p>
            <a:r>
              <a:rPr lang="ru-RU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</a:rPr>
              <a:t>суббота, воскресенье – выходные дни </a:t>
            </a:r>
          </a:p>
        </p:txBody>
      </p:sp>
    </p:spTree>
    <p:extLst>
      <p:ext uri="{BB962C8B-B14F-4D97-AF65-F5344CB8AC3E}">
        <p14:creationId xmlns:p14="http://schemas.microsoft.com/office/powerpoint/2010/main" val="39471987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54014"/>
            <a:ext cx="8064896" cy="1837428"/>
          </a:xfrm>
          <a:prstGeom prst="rect">
            <a:avLst/>
          </a:prstGeom>
          <a:noFill/>
          <a:ln w="28575">
            <a:solidFill>
              <a:schemeClr val="accent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231D4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00298" y="571480"/>
            <a:ext cx="1643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231D4C"/>
                </a:solidFill>
                <a:latin typeface="Century Gothic" pitchFamily="34" charset="0"/>
              </a:rPr>
              <a:t>2018 год(отчет)</a:t>
            </a:r>
            <a:endParaRPr lang="ru-RU" sz="1200" b="1" dirty="0">
              <a:solidFill>
                <a:srgbClr val="231D4C"/>
              </a:solidFill>
              <a:latin typeface="Century Gothic" pitchFamily="34" charset="0"/>
            </a:endParaRPr>
          </a:p>
        </p:txBody>
      </p:sp>
      <p:graphicFrame>
        <p:nvGraphicFramePr>
          <p:cNvPr id="4" name="Диаграмма 3"/>
          <p:cNvGraphicFramePr/>
          <p:nvPr>
            <p:extLst/>
          </p:nvPr>
        </p:nvGraphicFramePr>
        <p:xfrm>
          <a:off x="2643174" y="928670"/>
          <a:ext cx="1152128" cy="11401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/>
          </p:nvPr>
        </p:nvGraphicFramePr>
        <p:xfrm>
          <a:off x="4714876" y="928670"/>
          <a:ext cx="1152128" cy="11401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51520" y="836712"/>
            <a:ext cx="1728192" cy="1877908"/>
          </a:xfrm>
          <a:prstGeom prst="rect">
            <a:avLst/>
          </a:prstGeom>
          <a:solidFill>
            <a:srgbClr val="231D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2040" y="1071546"/>
            <a:ext cx="1728192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Налоговые доходы</a:t>
            </a:r>
          </a:p>
          <a:p>
            <a:pPr lvl="0"/>
            <a:endParaRPr lang="ru-RU" b="1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lvl="0"/>
            <a:r>
              <a:rPr lang="ru-RU" sz="1100" i="1" dirty="0" smtClean="0">
                <a:solidFill>
                  <a:schemeClr val="bg1"/>
                </a:solidFill>
                <a:latin typeface="Century Gothic" pitchFamily="34" charset="0"/>
              </a:rPr>
              <a:t>доля  в общем объеме доходов</a:t>
            </a:r>
            <a:endParaRPr lang="en-US" i="1" dirty="0" smtClean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2803585"/>
            <a:ext cx="8064896" cy="1828800"/>
          </a:xfrm>
          <a:prstGeom prst="rect">
            <a:avLst/>
          </a:prstGeom>
          <a:noFill/>
          <a:ln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2780928"/>
            <a:ext cx="1728192" cy="18722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3023242"/>
            <a:ext cx="17281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Неналоговые доходы </a:t>
            </a:r>
          </a:p>
          <a:p>
            <a:endParaRPr lang="ru-RU" sz="1600" b="1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lvl="0"/>
            <a:r>
              <a:rPr lang="ru-RU" sz="1100" i="1" dirty="0" smtClean="0">
                <a:solidFill>
                  <a:schemeClr val="bg1"/>
                </a:solidFill>
                <a:latin typeface="Century Gothic" pitchFamily="34" charset="0"/>
              </a:rPr>
              <a:t>доля  в общем объеме доходов</a:t>
            </a:r>
            <a:endParaRPr lang="en-US" sz="1100" i="1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lvl="0"/>
            <a:r>
              <a:rPr lang="en-US" sz="1600" b="1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</a:p>
        </p:txBody>
      </p:sp>
      <p:graphicFrame>
        <p:nvGraphicFramePr>
          <p:cNvPr id="13" name="Диаграмма 12"/>
          <p:cNvGraphicFramePr/>
          <p:nvPr>
            <p:extLst/>
          </p:nvPr>
        </p:nvGraphicFramePr>
        <p:xfrm>
          <a:off x="6786578" y="928670"/>
          <a:ext cx="1152128" cy="11401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572000" y="571480"/>
            <a:ext cx="19288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231D4C"/>
                </a:solidFill>
                <a:latin typeface="Century Gothic" pitchFamily="34" charset="0"/>
              </a:rPr>
              <a:t>2019 год (уточ. план)</a:t>
            </a:r>
            <a:endParaRPr lang="ru-RU" sz="1200" b="1" dirty="0">
              <a:solidFill>
                <a:srgbClr val="231D4C"/>
              </a:solidFill>
              <a:latin typeface="Century Gothic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43702" y="571480"/>
            <a:ext cx="1500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231D4C"/>
                </a:solidFill>
                <a:latin typeface="Century Gothic" pitchFamily="34" charset="0"/>
              </a:rPr>
              <a:t>2019 год (отчет)</a:t>
            </a:r>
            <a:endParaRPr lang="ru-RU" sz="1200" b="1" dirty="0">
              <a:solidFill>
                <a:srgbClr val="231D4C"/>
              </a:solidFill>
              <a:latin typeface="Century Gothic" pitchFamily="34" charset="0"/>
            </a:endParaRPr>
          </a:p>
        </p:txBody>
      </p:sp>
      <p:graphicFrame>
        <p:nvGraphicFramePr>
          <p:cNvPr id="18" name="Диаграмма 17"/>
          <p:cNvGraphicFramePr/>
          <p:nvPr>
            <p:extLst/>
          </p:nvPr>
        </p:nvGraphicFramePr>
        <p:xfrm>
          <a:off x="2714612" y="2928934"/>
          <a:ext cx="1152128" cy="1080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9" name="Диаграмма 18"/>
          <p:cNvGraphicFramePr/>
          <p:nvPr>
            <p:extLst/>
          </p:nvPr>
        </p:nvGraphicFramePr>
        <p:xfrm>
          <a:off x="4714876" y="2857496"/>
          <a:ext cx="1152128" cy="1168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0" name="Диаграмма 19"/>
          <p:cNvGraphicFramePr/>
          <p:nvPr>
            <p:extLst/>
          </p:nvPr>
        </p:nvGraphicFramePr>
        <p:xfrm>
          <a:off x="6858016" y="2928934"/>
          <a:ext cx="1152128" cy="1080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2643174" y="1857364"/>
            <a:ext cx="1071570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22,4% </a:t>
            </a:r>
          </a:p>
          <a:p>
            <a:pPr algn="ctr"/>
            <a:r>
              <a:rPr lang="ru-RU" sz="1200" b="1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   709 258,8</a:t>
            </a:r>
          </a:p>
          <a:p>
            <a:pPr algn="ctr"/>
            <a:r>
              <a:rPr lang="ru-RU" sz="1050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тыс.рублей</a:t>
            </a:r>
            <a:endParaRPr lang="ru-RU" sz="1200" dirty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78070" y="3857628"/>
            <a:ext cx="1008112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2,7% </a:t>
            </a:r>
          </a:p>
          <a:p>
            <a:pPr algn="ctr"/>
            <a:r>
              <a:rPr lang="ru-RU" sz="1200" b="1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86 982,3</a:t>
            </a:r>
          </a:p>
          <a:p>
            <a:pPr algn="ctr"/>
            <a:r>
              <a:rPr lang="ru-RU" sz="1050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тыс.рублей</a:t>
            </a:r>
            <a:endParaRPr lang="ru-RU" sz="1050" dirty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86314" y="1857364"/>
            <a:ext cx="1071570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21,3% </a:t>
            </a:r>
          </a:p>
          <a:p>
            <a:pPr algn="ctr"/>
            <a:r>
              <a:rPr lang="ru-RU" sz="1200" b="1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   740 385</a:t>
            </a:r>
          </a:p>
          <a:p>
            <a:pPr algn="ctr"/>
            <a:r>
              <a:rPr lang="ru-RU" sz="1050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тыс.рублей</a:t>
            </a:r>
            <a:endParaRPr lang="ru-RU" sz="1050" dirty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86314" y="3857628"/>
            <a:ext cx="1008112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2,9% </a:t>
            </a:r>
          </a:p>
          <a:p>
            <a:pPr algn="ctr"/>
            <a:r>
              <a:rPr lang="ru-RU" sz="1200" b="1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101 960</a:t>
            </a:r>
          </a:p>
          <a:p>
            <a:pPr algn="ctr"/>
            <a:r>
              <a:rPr lang="ru-RU" sz="1050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тыс.рублей</a:t>
            </a:r>
            <a:endParaRPr lang="ru-RU" sz="1050" dirty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50036" y="1857364"/>
            <a:ext cx="1079550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entury Gothic" pitchFamily="34" charset="0"/>
              </a:rPr>
              <a:t>21,9% </a:t>
            </a:r>
          </a:p>
          <a:p>
            <a:pPr algn="ctr"/>
            <a:r>
              <a:rPr lang="ru-RU" sz="1200" b="1" dirty="0" smtClean="0">
                <a:latin typeface="Century Gothic" pitchFamily="34" charset="0"/>
              </a:rPr>
              <a:t>   746 701,7</a:t>
            </a:r>
          </a:p>
          <a:p>
            <a:pPr algn="ctr"/>
            <a:r>
              <a:rPr lang="ru-RU" sz="1050" dirty="0" smtClean="0">
                <a:latin typeface="Century Gothic" pitchFamily="34" charset="0"/>
              </a:rPr>
              <a:t>тыс.рублей</a:t>
            </a:r>
            <a:endParaRPr lang="ru-RU" sz="1050" dirty="0">
              <a:latin typeface="Century Gothic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00892" y="3857628"/>
            <a:ext cx="1008112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entury Gothic" pitchFamily="34" charset="0"/>
              </a:rPr>
              <a:t>3,0% </a:t>
            </a:r>
          </a:p>
          <a:p>
            <a:pPr algn="ctr"/>
            <a:r>
              <a:rPr lang="ru-RU" sz="1200" b="1" dirty="0" smtClean="0">
                <a:latin typeface="Century Gothic" pitchFamily="34" charset="0"/>
              </a:rPr>
              <a:t>102 954,9 </a:t>
            </a:r>
            <a:r>
              <a:rPr lang="ru-RU" sz="1050" dirty="0" smtClean="0">
                <a:latin typeface="Century Gothic" pitchFamily="34" charset="0"/>
              </a:rPr>
              <a:t>тыс.рублей</a:t>
            </a:r>
            <a:endParaRPr lang="ru-RU" sz="1050" dirty="0">
              <a:latin typeface="Century Gothic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690540" y="109433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231D4C"/>
                </a:solidFill>
                <a:latin typeface="Century Gothic" pitchFamily="34" charset="0"/>
              </a:rPr>
              <a:t>ОБЪЕМ И СТРУКТУРА ДОХОДОВ</a:t>
            </a:r>
            <a:endParaRPr lang="ru-RU" b="1" dirty="0">
              <a:solidFill>
                <a:srgbClr val="231D4C"/>
              </a:solidFill>
              <a:latin typeface="Century Gothic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827584" y="4753155"/>
            <a:ext cx="8064896" cy="1828800"/>
          </a:xfrm>
          <a:prstGeom prst="rect">
            <a:avLst/>
          </a:prstGeom>
          <a:noFill/>
          <a:ln>
            <a:solidFill>
              <a:srgbClr val="92D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214282" y="4714884"/>
            <a:ext cx="1785950" cy="1872208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36" name="Диаграмма 35"/>
          <p:cNvGraphicFramePr/>
          <p:nvPr>
            <p:extLst/>
          </p:nvPr>
        </p:nvGraphicFramePr>
        <p:xfrm>
          <a:off x="2714612" y="4857760"/>
          <a:ext cx="1152128" cy="1080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7" name="Диаграмма 36"/>
          <p:cNvGraphicFramePr/>
          <p:nvPr>
            <p:extLst/>
          </p:nvPr>
        </p:nvGraphicFramePr>
        <p:xfrm>
          <a:off x="4786314" y="4786322"/>
          <a:ext cx="1152128" cy="1168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8" name="Диаграмма 37"/>
          <p:cNvGraphicFramePr/>
          <p:nvPr>
            <p:extLst/>
          </p:nvPr>
        </p:nvGraphicFramePr>
        <p:xfrm>
          <a:off x="6858016" y="4857760"/>
          <a:ext cx="1152128" cy="1080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2794600" y="5786454"/>
            <a:ext cx="1134458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74,9% </a:t>
            </a:r>
          </a:p>
          <a:p>
            <a:r>
              <a:rPr lang="ru-RU" sz="1200" b="1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2 373 639,1</a:t>
            </a:r>
          </a:p>
          <a:p>
            <a:r>
              <a:rPr lang="ru-RU" sz="1050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тыс.рублей</a:t>
            </a:r>
            <a:endParaRPr lang="ru-RU" sz="1050" dirty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857752" y="5786454"/>
            <a:ext cx="1144718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75,7% </a:t>
            </a:r>
          </a:p>
          <a:p>
            <a:r>
              <a:rPr lang="ru-RU" sz="1200" b="1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2 626 196,1</a:t>
            </a:r>
          </a:p>
          <a:p>
            <a:r>
              <a:rPr lang="ru-RU" sz="1050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тыс.рублей</a:t>
            </a:r>
            <a:endParaRPr lang="ru-RU" sz="1050" dirty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988922" y="5786454"/>
            <a:ext cx="1083540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entury Gothic" pitchFamily="34" charset="0"/>
              </a:rPr>
              <a:t>75,1%</a:t>
            </a:r>
          </a:p>
          <a:p>
            <a:r>
              <a:rPr lang="ru-RU" sz="1200" b="1" dirty="0" smtClean="0">
                <a:latin typeface="Century Gothic" pitchFamily="34" charset="0"/>
              </a:rPr>
              <a:t>2 556 234,5</a:t>
            </a:r>
          </a:p>
          <a:p>
            <a:r>
              <a:rPr lang="ru-RU" sz="1050" dirty="0" smtClean="0">
                <a:latin typeface="Century Gothic" pitchFamily="34" charset="0"/>
              </a:rPr>
              <a:t>тыс.рублей</a:t>
            </a:r>
            <a:endParaRPr lang="ru-RU" sz="1050" dirty="0">
              <a:latin typeface="Century Gothic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208125" y="5000636"/>
            <a:ext cx="1792107" cy="141577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Century Gothic" pitchFamily="34" charset="0"/>
              </a:rPr>
              <a:t>Безвозмездные поступления</a:t>
            </a:r>
          </a:p>
          <a:p>
            <a:endParaRPr lang="ru-RU" sz="1600" b="1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lvl="0"/>
            <a:r>
              <a:rPr lang="ru-RU" sz="1100" i="1" dirty="0" smtClean="0">
                <a:solidFill>
                  <a:schemeClr val="bg1"/>
                </a:solidFill>
                <a:latin typeface="Century Gothic" pitchFamily="34" charset="0"/>
              </a:rPr>
              <a:t>доля  в общем объеме доходов</a:t>
            </a:r>
            <a:endParaRPr lang="en-US" sz="1100" i="1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endParaRPr lang="ru-RU" sz="1600" b="1" dirty="0" smtClean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0" name="Нижний колонтитул 40"/>
          <p:cNvSpPr>
            <a:spLocks noGrp="1"/>
          </p:cNvSpPr>
          <p:nvPr>
            <p:ph type="ftr" sz="quarter" idx="11"/>
          </p:nvPr>
        </p:nvSpPr>
        <p:spPr>
          <a:xfrm>
            <a:off x="8501090" y="6492875"/>
            <a:ext cx="642910" cy="365125"/>
          </a:xfrm>
        </p:spPr>
        <p:txBody>
          <a:bodyPr/>
          <a:lstStyle/>
          <a:p>
            <a:r>
              <a:rPr lang="ru-RU" sz="1400" b="1" dirty="0" smtClean="0">
                <a:solidFill>
                  <a:schemeClr val="bg1"/>
                </a:solidFill>
                <a:latin typeface="Century Gothic" pitchFamily="34" charset="0"/>
              </a:rPr>
              <a:t>8</a:t>
            </a:r>
          </a:p>
        </p:txBody>
      </p:sp>
      <p:sp>
        <p:nvSpPr>
          <p:cNvPr id="54" name="Нижний колонтитул 40"/>
          <p:cNvSpPr txBox="1">
            <a:spLocks/>
          </p:cNvSpPr>
          <p:nvPr/>
        </p:nvSpPr>
        <p:spPr>
          <a:xfrm>
            <a:off x="8501090" y="6492875"/>
            <a:ext cx="642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</p:txBody>
      </p:sp>
      <p:grpSp>
        <p:nvGrpSpPr>
          <p:cNvPr id="45" name="Группа 44"/>
          <p:cNvGrpSpPr/>
          <p:nvPr/>
        </p:nvGrpSpPr>
        <p:grpSpPr>
          <a:xfrm>
            <a:off x="8501058" y="5886450"/>
            <a:ext cx="642942" cy="971550"/>
            <a:chOff x="8501058" y="5886450"/>
            <a:chExt cx="642942" cy="971550"/>
          </a:xfrm>
        </p:grpSpPr>
        <p:pic>
          <p:nvPicPr>
            <p:cNvPr id="46" name="Рисунок 45" descr="111111111111111111.png"/>
            <p:cNvPicPr>
              <a:picLocks noChangeAspect="1"/>
            </p:cNvPicPr>
            <p:nvPr/>
          </p:nvPicPr>
          <p:blipFill>
            <a:blip r:embed="rId11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501058" y="5886450"/>
              <a:ext cx="642942" cy="971550"/>
            </a:xfrm>
            <a:prstGeom prst="rect">
              <a:avLst/>
            </a:prstGeom>
          </p:spPr>
        </p:pic>
        <p:sp>
          <p:nvSpPr>
            <p:cNvPr id="47" name="Нижний колонтитул 40"/>
            <p:cNvSpPr txBox="1">
              <a:spLocks/>
            </p:cNvSpPr>
            <p:nvPr/>
          </p:nvSpPr>
          <p:spPr>
            <a:xfrm>
              <a:off x="8501090" y="6492875"/>
              <a:ext cx="64291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400" b="1" dirty="0" smtClean="0">
                  <a:solidFill>
                    <a:schemeClr val="bg1"/>
                  </a:solidFill>
                  <a:latin typeface="Century Gothic" pitchFamily="34" charset="0"/>
                </a:rPr>
                <a:t>4</a:t>
              </a:r>
              <a:endPara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93584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Прямоугольник 141"/>
          <p:cNvSpPr/>
          <p:nvPr/>
        </p:nvSpPr>
        <p:spPr>
          <a:xfrm>
            <a:off x="-214314" y="4857760"/>
            <a:ext cx="4071934" cy="110799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2019</a:t>
            </a:r>
            <a:r>
              <a:rPr lang="en-US" sz="6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 </a:t>
            </a:r>
            <a:r>
              <a:rPr lang="ru-RU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год</a:t>
            </a:r>
            <a:endParaRPr lang="ru-RU" sz="6600" b="1" dirty="0">
              <a:solidFill>
                <a:schemeClr val="accent2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78" name="Прямоугольник 177"/>
          <p:cNvSpPr/>
          <p:nvPr/>
        </p:nvSpPr>
        <p:spPr>
          <a:xfrm>
            <a:off x="5929322" y="1857364"/>
            <a:ext cx="2928958" cy="5000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lvl="2"/>
            <a:r>
              <a:rPr lang="ru-RU" sz="1100" dirty="0" smtClean="0">
                <a:solidFill>
                  <a:schemeClr val="tx1"/>
                </a:solidFill>
                <a:latin typeface="Century Gothic" pitchFamily="34" charset="0"/>
              </a:rPr>
              <a:t>  Налоги на совокупный доход</a:t>
            </a:r>
            <a:endParaRPr lang="ru-RU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79" name="Прямоугольник 178"/>
          <p:cNvSpPr/>
          <p:nvPr/>
        </p:nvSpPr>
        <p:spPr>
          <a:xfrm>
            <a:off x="5929322" y="2428868"/>
            <a:ext cx="2928958" cy="4286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lvl="2"/>
            <a:r>
              <a:rPr lang="ru-RU" sz="1100" dirty="0" smtClean="0">
                <a:solidFill>
                  <a:schemeClr val="tx1"/>
                </a:solidFill>
                <a:latin typeface="Century Gothic" pitchFamily="34" charset="0"/>
              </a:rPr>
              <a:t>    Налоги на имущество</a:t>
            </a:r>
            <a:endParaRPr lang="ru-RU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80" name="Прямоугольник 179"/>
          <p:cNvSpPr/>
          <p:nvPr/>
        </p:nvSpPr>
        <p:spPr>
          <a:xfrm>
            <a:off x="6000760" y="2925514"/>
            <a:ext cx="2878040" cy="5034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lvl="2"/>
            <a:r>
              <a:rPr lang="ru-RU" sz="1100" dirty="0" smtClean="0">
                <a:solidFill>
                  <a:schemeClr val="tx1"/>
                </a:solidFill>
                <a:latin typeface="Century Gothic" pitchFamily="34" charset="0"/>
              </a:rPr>
              <a:t>Государственная пошлина</a:t>
            </a:r>
            <a:endParaRPr lang="ru-RU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72" name="Прямоугольник 171"/>
          <p:cNvSpPr/>
          <p:nvPr/>
        </p:nvSpPr>
        <p:spPr>
          <a:xfrm>
            <a:off x="5929322" y="766202"/>
            <a:ext cx="2949478" cy="448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lvl="2"/>
            <a:r>
              <a:rPr lang="ru-RU" sz="1100" dirty="0" smtClean="0">
                <a:solidFill>
                  <a:schemeClr val="tx1"/>
                </a:solidFill>
                <a:latin typeface="Century Gothic" pitchFamily="34" charset="0"/>
              </a:rPr>
              <a:t>       Налог на доходы     физических лиц</a:t>
            </a:r>
            <a:endParaRPr lang="ru-RU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77" name="Прямоугольник 176"/>
          <p:cNvSpPr/>
          <p:nvPr/>
        </p:nvSpPr>
        <p:spPr>
          <a:xfrm>
            <a:off x="5929322" y="1285860"/>
            <a:ext cx="2928958" cy="5000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lvl="2"/>
            <a:r>
              <a:rPr lang="ru-RU" sz="1100" dirty="0" smtClean="0">
                <a:solidFill>
                  <a:schemeClr val="tx1"/>
                </a:solidFill>
                <a:latin typeface="Century Gothic" pitchFamily="34" charset="0"/>
              </a:rPr>
              <a:t>  Акцизы</a:t>
            </a:r>
            <a:endParaRPr lang="ru-RU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142852"/>
            <a:ext cx="7429552" cy="36933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СТРУКТУРА НАЛОГОВЫХ И НЕНАЛОГОВЫХ ДОХОДОВ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40" name="Прямоугольник 139"/>
          <p:cNvSpPr/>
          <p:nvPr/>
        </p:nvSpPr>
        <p:spPr>
          <a:xfrm>
            <a:off x="214282" y="563442"/>
            <a:ext cx="8786874" cy="5294450"/>
          </a:xfrm>
          <a:prstGeom prst="rect">
            <a:avLst/>
          </a:prstGeom>
          <a:noFill/>
          <a:ln>
            <a:solidFill>
              <a:srgbClr val="231D4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ru-RU"/>
          </a:p>
        </p:txBody>
      </p:sp>
      <p:sp>
        <p:nvSpPr>
          <p:cNvPr id="81" name="Нижний колонтитул 40"/>
          <p:cNvSpPr>
            <a:spLocks noGrp="1"/>
          </p:cNvSpPr>
          <p:nvPr>
            <p:ph type="ftr" sz="quarter" idx="11"/>
          </p:nvPr>
        </p:nvSpPr>
        <p:spPr>
          <a:xfrm>
            <a:off x="8501090" y="6492875"/>
            <a:ext cx="642910" cy="365125"/>
          </a:xfrm>
        </p:spPr>
        <p:txBody>
          <a:bodyPr vert="horz"/>
          <a:lstStyle/>
          <a:p>
            <a:r>
              <a:rPr lang="ru-RU" sz="1400" b="1" dirty="0" smtClean="0">
                <a:solidFill>
                  <a:schemeClr val="bg1"/>
                </a:solidFill>
                <a:latin typeface="Century Gothic" pitchFamily="34" charset="0"/>
              </a:rPr>
              <a:t>3</a:t>
            </a:r>
          </a:p>
        </p:txBody>
      </p:sp>
      <p:sp>
        <p:nvSpPr>
          <p:cNvPr id="84" name="Нижний колонтитул 40"/>
          <p:cNvSpPr txBox="1">
            <a:spLocks/>
          </p:cNvSpPr>
          <p:nvPr/>
        </p:nvSpPr>
        <p:spPr>
          <a:xfrm>
            <a:off x="8501090" y="6492875"/>
            <a:ext cx="642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solidFill>
                  <a:schemeClr val="bg1"/>
                </a:solidFill>
                <a:latin typeface="Century Gothic" pitchFamily="34" charset="0"/>
              </a:rPr>
              <a:t>7</a:t>
            </a:r>
          </a:p>
        </p:txBody>
      </p:sp>
      <p:graphicFrame>
        <p:nvGraphicFramePr>
          <p:cNvPr id="85" name="Диаграмма 84"/>
          <p:cNvGraphicFramePr/>
          <p:nvPr>
            <p:extLst/>
          </p:nvPr>
        </p:nvGraphicFramePr>
        <p:xfrm>
          <a:off x="214282" y="428604"/>
          <a:ext cx="5500726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0" name="Прямоугольник 99"/>
          <p:cNvSpPr/>
          <p:nvPr/>
        </p:nvSpPr>
        <p:spPr>
          <a:xfrm>
            <a:off x="5929322" y="785794"/>
            <a:ext cx="71438" cy="42862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ru-RU"/>
          </a:p>
        </p:txBody>
      </p:sp>
      <p:sp>
        <p:nvSpPr>
          <p:cNvPr id="101" name="Прямоугольник 100"/>
          <p:cNvSpPr/>
          <p:nvPr/>
        </p:nvSpPr>
        <p:spPr>
          <a:xfrm>
            <a:off x="5929322" y="1285860"/>
            <a:ext cx="71438" cy="50006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ru-RU"/>
          </a:p>
        </p:txBody>
      </p:sp>
      <p:sp>
        <p:nvSpPr>
          <p:cNvPr id="104" name="Прямоугольник 103"/>
          <p:cNvSpPr/>
          <p:nvPr/>
        </p:nvSpPr>
        <p:spPr>
          <a:xfrm>
            <a:off x="5929322" y="1857364"/>
            <a:ext cx="71438" cy="50006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ru-RU"/>
          </a:p>
        </p:txBody>
      </p:sp>
      <p:sp>
        <p:nvSpPr>
          <p:cNvPr id="106" name="Прямоугольник 105"/>
          <p:cNvSpPr/>
          <p:nvPr/>
        </p:nvSpPr>
        <p:spPr>
          <a:xfrm>
            <a:off x="5929322" y="2428868"/>
            <a:ext cx="71438" cy="4286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ru-RU"/>
          </a:p>
        </p:txBody>
      </p:sp>
      <p:sp>
        <p:nvSpPr>
          <p:cNvPr id="108" name="Прямоугольник 107"/>
          <p:cNvSpPr/>
          <p:nvPr/>
        </p:nvSpPr>
        <p:spPr>
          <a:xfrm>
            <a:off x="5929322" y="2928934"/>
            <a:ext cx="71438" cy="50006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ru-RU"/>
          </a:p>
        </p:txBody>
      </p:sp>
      <p:sp>
        <p:nvSpPr>
          <p:cNvPr id="167" name="Прямоугольник 166"/>
          <p:cNvSpPr/>
          <p:nvPr/>
        </p:nvSpPr>
        <p:spPr>
          <a:xfrm>
            <a:off x="5929322" y="2928934"/>
            <a:ext cx="1090950" cy="477054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ru-RU" b="1" dirty="0" smtClean="0">
                <a:latin typeface="Century Gothic" pitchFamily="34" charset="0"/>
              </a:rPr>
              <a:t>37 653,2 </a:t>
            </a:r>
            <a:r>
              <a:rPr lang="ru-RU" sz="1000" dirty="0" smtClean="0">
                <a:latin typeface="Century Gothic" pitchFamily="34" charset="0"/>
              </a:rPr>
              <a:t>тыс.рублей</a:t>
            </a:r>
            <a:r>
              <a:rPr lang="ru-RU" dirty="0" smtClean="0">
                <a:latin typeface="Century Gothic" pitchFamily="34" charset="0"/>
              </a:rPr>
              <a:t> 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168" name="Прямоугольник 167"/>
          <p:cNvSpPr/>
          <p:nvPr/>
        </p:nvSpPr>
        <p:spPr>
          <a:xfrm>
            <a:off x="5929322" y="2428868"/>
            <a:ext cx="1285884" cy="477054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ru-RU" b="1" dirty="0" smtClean="0">
                <a:latin typeface="Century Gothic" pitchFamily="34" charset="0"/>
              </a:rPr>
              <a:t>106 176,2        </a:t>
            </a:r>
            <a:r>
              <a:rPr lang="ru-RU" sz="1000" dirty="0" smtClean="0">
                <a:latin typeface="Century Gothic" pitchFamily="34" charset="0"/>
              </a:rPr>
              <a:t>тыс. рублей</a:t>
            </a:r>
            <a:r>
              <a:rPr lang="ru-RU" dirty="0" smtClean="0">
                <a:latin typeface="Century Gothic" pitchFamily="34" charset="0"/>
              </a:rPr>
              <a:t> 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169" name="Прямоугольник 168"/>
          <p:cNvSpPr/>
          <p:nvPr/>
        </p:nvSpPr>
        <p:spPr>
          <a:xfrm>
            <a:off x="5929322" y="1285860"/>
            <a:ext cx="1018942" cy="477054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ru-RU" b="1" dirty="0" smtClean="0">
                <a:latin typeface="Century Gothic" pitchFamily="34" charset="0"/>
              </a:rPr>
              <a:t>6 206,3 </a:t>
            </a:r>
            <a:r>
              <a:rPr lang="ru-RU" sz="1000" dirty="0" smtClean="0">
                <a:latin typeface="Century Gothic" pitchFamily="34" charset="0"/>
              </a:rPr>
              <a:t>тыс. рублей</a:t>
            </a:r>
            <a:r>
              <a:rPr lang="ru-RU" dirty="0" smtClean="0">
                <a:latin typeface="Century Gothic" pitchFamily="34" charset="0"/>
              </a:rPr>
              <a:t> 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170" name="Прямоугольник 169"/>
          <p:cNvSpPr/>
          <p:nvPr/>
        </p:nvSpPr>
        <p:spPr>
          <a:xfrm>
            <a:off x="5929322" y="785794"/>
            <a:ext cx="1285884" cy="477054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ru-RU" b="1" dirty="0" smtClean="0">
                <a:latin typeface="Century Gothic" pitchFamily="34" charset="0"/>
              </a:rPr>
              <a:t>507 876,6 </a:t>
            </a:r>
            <a:r>
              <a:rPr lang="ru-RU" sz="1000" dirty="0" smtClean="0">
                <a:latin typeface="Century Gothic" pitchFamily="34" charset="0"/>
              </a:rPr>
              <a:t>тыс. рублей</a:t>
            </a:r>
            <a:r>
              <a:rPr lang="ru-RU" dirty="0" smtClean="0">
                <a:latin typeface="Century Gothic" pitchFamily="34" charset="0"/>
              </a:rPr>
              <a:t>          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171" name="Прямоугольник 170"/>
          <p:cNvSpPr/>
          <p:nvPr/>
        </p:nvSpPr>
        <p:spPr>
          <a:xfrm>
            <a:off x="5929322" y="1857364"/>
            <a:ext cx="1090950" cy="477054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ru-RU" b="1" dirty="0" smtClean="0">
                <a:latin typeface="Century Gothic" pitchFamily="34" charset="0"/>
              </a:rPr>
              <a:t>88 789,4 </a:t>
            </a:r>
            <a:r>
              <a:rPr lang="ru-RU" sz="1000" dirty="0" smtClean="0">
                <a:latin typeface="Century Gothic" pitchFamily="34" charset="0"/>
              </a:rPr>
              <a:t>тыс. рублей</a:t>
            </a:r>
            <a:r>
              <a:rPr lang="ru-RU" dirty="0" smtClean="0">
                <a:latin typeface="Century Gothic" pitchFamily="34" charset="0"/>
              </a:rPr>
              <a:t> 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6000760" y="3500438"/>
            <a:ext cx="2928958" cy="57321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/>
            <a:r>
              <a:rPr lang="ru-RU" sz="900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Доходы от использования  имущества, находящегося в государственной и муниципальной собственности</a:t>
            </a:r>
            <a:endParaRPr lang="ru-RU" sz="900" dirty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5929322" y="4143380"/>
            <a:ext cx="3000396" cy="5000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/>
            <a:r>
              <a:rPr lang="ru-RU" sz="900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   Штрафы, санкции, </a:t>
            </a:r>
          </a:p>
          <a:p>
            <a:pPr lvl="2"/>
            <a:r>
              <a:rPr lang="ru-RU" sz="900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   возмещение ущерба</a:t>
            </a:r>
            <a:endParaRPr lang="ru-RU" sz="900" dirty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5929322" y="4714884"/>
            <a:ext cx="3000396" cy="5040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/>
            <a:r>
              <a:rPr lang="ru-RU" sz="900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   Доходы от продажи       материальных и     нематериальных активов</a:t>
            </a:r>
            <a:endParaRPr lang="ru-RU" sz="900" dirty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5929322" y="5282398"/>
            <a:ext cx="3000396" cy="5040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/>
            <a:r>
              <a:rPr lang="ru-RU" sz="900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Платежи за негативное воздействие на окружающую среду</a:t>
            </a:r>
            <a:endParaRPr lang="ru-RU" sz="900" dirty="0">
              <a:solidFill>
                <a:schemeClr val="bg2">
                  <a:lumMod val="1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5929322" y="3500438"/>
            <a:ext cx="71438" cy="571504"/>
          </a:xfrm>
          <a:prstGeom prst="rect">
            <a:avLst/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5929322" y="4143380"/>
            <a:ext cx="71438" cy="50006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5929322" y="4714884"/>
            <a:ext cx="71438" cy="50006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5929322" y="5286388"/>
            <a:ext cx="71438" cy="50006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5929322" y="3500438"/>
            <a:ext cx="1090950" cy="477054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ru-RU" b="1" dirty="0" smtClean="0">
                <a:latin typeface="Century Gothic" pitchFamily="34" charset="0"/>
              </a:rPr>
              <a:t>30 467,1  </a:t>
            </a:r>
          </a:p>
          <a:p>
            <a:pPr>
              <a:lnSpc>
                <a:spcPts val="1500"/>
              </a:lnSpc>
            </a:pPr>
            <a:r>
              <a:rPr lang="ru-RU" sz="1000" dirty="0" smtClean="0">
                <a:latin typeface="Century Gothic" pitchFamily="34" charset="0"/>
              </a:rPr>
              <a:t>тыс.рублей</a:t>
            </a:r>
            <a:r>
              <a:rPr lang="ru-RU" dirty="0" smtClean="0">
                <a:latin typeface="Century Gothic" pitchFamily="34" charset="0"/>
              </a:rPr>
              <a:t> 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5929322" y="4786322"/>
            <a:ext cx="1090950" cy="477054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ru-RU" b="1" dirty="0" smtClean="0">
                <a:latin typeface="Century Gothic" pitchFamily="34" charset="0"/>
              </a:rPr>
              <a:t>11 259,4 </a:t>
            </a:r>
            <a:r>
              <a:rPr lang="ru-RU" sz="1000" dirty="0" smtClean="0">
                <a:latin typeface="Century Gothic" pitchFamily="34" charset="0"/>
              </a:rPr>
              <a:t>тыс.рублей</a:t>
            </a:r>
            <a:r>
              <a:rPr lang="ru-RU" dirty="0" smtClean="0">
                <a:latin typeface="Century Gothic" pitchFamily="34" charset="0"/>
              </a:rPr>
              <a:t> 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5929322" y="4143380"/>
            <a:ext cx="1090950" cy="477054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ru-RU" b="1" dirty="0" smtClean="0">
                <a:latin typeface="Century Gothic" pitchFamily="34" charset="0"/>
              </a:rPr>
              <a:t>32 408,3</a:t>
            </a:r>
          </a:p>
          <a:p>
            <a:pPr>
              <a:lnSpc>
                <a:spcPts val="1500"/>
              </a:lnSpc>
            </a:pPr>
            <a:r>
              <a:rPr lang="ru-RU" sz="1000" dirty="0" smtClean="0">
                <a:latin typeface="Century Gothic" pitchFamily="34" charset="0"/>
              </a:rPr>
              <a:t>тыс.рублей</a:t>
            </a:r>
            <a:r>
              <a:rPr lang="ru-RU" dirty="0" smtClean="0">
                <a:latin typeface="Century Gothic" pitchFamily="34" charset="0"/>
              </a:rPr>
              <a:t> 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6000760" y="5306258"/>
            <a:ext cx="947504" cy="477054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ru-RU" b="1" dirty="0" smtClean="0">
                <a:latin typeface="Century Gothic" pitchFamily="34" charset="0"/>
              </a:rPr>
              <a:t>2 264 </a:t>
            </a:r>
            <a:r>
              <a:rPr lang="ru-RU" sz="1000" dirty="0" smtClean="0">
                <a:latin typeface="Century Gothic" pitchFamily="34" charset="0"/>
              </a:rPr>
              <a:t>тыс.рублей</a:t>
            </a:r>
            <a:r>
              <a:rPr lang="ru-RU" dirty="0" smtClean="0">
                <a:latin typeface="Century Gothic" pitchFamily="34" charset="0"/>
              </a:rPr>
              <a:t> 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00034" y="5842337"/>
            <a:ext cx="8072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Темп роста </a:t>
            </a:r>
            <a:r>
              <a:rPr lang="ru-RU" sz="1400" dirty="0" smtClean="0">
                <a:latin typeface="Century Gothic" pitchFamily="34" charset="0"/>
              </a:rPr>
              <a:t>налоговых и неналоговых доходов ежегодно увеличивается и за 2019 год  составил </a:t>
            </a:r>
            <a:r>
              <a:rPr lang="ru-RU" sz="1600" b="1" dirty="0" smtClean="0">
                <a:latin typeface="Century Gothic" pitchFamily="34" charset="0"/>
              </a:rPr>
              <a:t>106,7%</a:t>
            </a:r>
            <a:r>
              <a:rPr lang="ru-RU" sz="1400" dirty="0" smtClean="0">
                <a:latin typeface="Century Gothic" pitchFamily="34" charset="0"/>
              </a:rPr>
              <a:t>, при этом налоговые доходы возросли на </a:t>
            </a:r>
            <a:r>
              <a:rPr lang="ru-RU" sz="1400" b="1" dirty="0" smtClean="0">
                <a:latin typeface="Century Gothic" pitchFamily="34" charset="0"/>
              </a:rPr>
              <a:t>5,3</a:t>
            </a:r>
            <a:r>
              <a:rPr lang="ru-RU" sz="1600" b="1" dirty="0" smtClean="0">
                <a:latin typeface="Century Gothic" pitchFamily="34" charset="0"/>
              </a:rPr>
              <a:t>%</a:t>
            </a:r>
            <a:r>
              <a:rPr lang="ru-RU" sz="1600" dirty="0" smtClean="0">
                <a:latin typeface="Century Gothic" pitchFamily="34" charset="0"/>
              </a:rPr>
              <a:t>, неналоговые доходы возросли на 18,4</a:t>
            </a:r>
            <a:r>
              <a:rPr lang="ru-RU" sz="1600" b="1" dirty="0" smtClean="0">
                <a:latin typeface="Century Gothic" pitchFamily="34" charset="0"/>
              </a:rPr>
              <a:t>%</a:t>
            </a:r>
            <a:r>
              <a:rPr lang="ru-RU" sz="1400" dirty="0" smtClean="0">
                <a:latin typeface="Century Gothic" pitchFamily="34" charset="0"/>
              </a:rPr>
              <a:t>. Прирост собственных доходов за 2019 год превысил аналогичный показатель предыдущего 2018 года на 6,7%.</a:t>
            </a:r>
            <a:endParaRPr lang="ru-RU" sz="1400" dirty="0">
              <a:latin typeface="Century Gothic" pitchFamily="34" charset="0"/>
            </a:endParaRPr>
          </a:p>
        </p:txBody>
      </p:sp>
      <p:grpSp>
        <p:nvGrpSpPr>
          <p:cNvPr id="37" name="Группа 36"/>
          <p:cNvGrpSpPr/>
          <p:nvPr/>
        </p:nvGrpSpPr>
        <p:grpSpPr>
          <a:xfrm>
            <a:off x="8501058" y="5886450"/>
            <a:ext cx="642942" cy="971550"/>
            <a:chOff x="8501058" y="5886450"/>
            <a:chExt cx="642942" cy="971550"/>
          </a:xfrm>
        </p:grpSpPr>
        <p:pic>
          <p:nvPicPr>
            <p:cNvPr id="38" name="Рисунок 37" descr="111111111111111111.png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501058" y="5886450"/>
              <a:ext cx="642942" cy="971550"/>
            </a:xfrm>
            <a:prstGeom prst="rect">
              <a:avLst/>
            </a:prstGeom>
          </p:spPr>
        </p:pic>
        <p:sp>
          <p:nvSpPr>
            <p:cNvPr id="39" name="Нижний колонтитул 40"/>
            <p:cNvSpPr txBox="1">
              <a:spLocks/>
            </p:cNvSpPr>
            <p:nvPr/>
          </p:nvSpPr>
          <p:spPr>
            <a:xfrm>
              <a:off x="8501090" y="6492875"/>
              <a:ext cx="64291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400" b="1" dirty="0" smtClean="0">
                  <a:solidFill>
                    <a:schemeClr val="bg1"/>
                  </a:solidFill>
                  <a:latin typeface="Century Gothic" pitchFamily="34" charset="0"/>
                </a:rPr>
                <a:t>5</a:t>
              </a:r>
              <a:endPara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41635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16097964"/>
              </p:ext>
            </p:extLst>
          </p:nvPr>
        </p:nvGraphicFramePr>
        <p:xfrm>
          <a:off x="142844" y="1357298"/>
          <a:ext cx="8643998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357291" y="3000372"/>
            <a:ext cx="12144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100" b="1" i="1" dirty="0" smtClean="0"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29787" y="2522731"/>
            <a:ext cx="12144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i="1" dirty="0" smtClean="0">
                <a:solidFill>
                  <a:schemeClr val="accent6"/>
                </a:solidFill>
                <a:latin typeface="Century Gothic" pitchFamily="34" charset="0"/>
                <a:cs typeface="Times New Roman" pitchFamily="18" charset="0"/>
              </a:rPr>
              <a:t>+9,0</a:t>
            </a:r>
            <a:r>
              <a:rPr lang="ru-RU" sz="1100" b="1" i="1" dirty="0" smtClean="0">
                <a:latin typeface="Century Gothic" pitchFamily="34" charset="0"/>
                <a:cs typeface="Times New Roman" pitchFamily="18" charset="0"/>
              </a:rPr>
              <a:t>%</a:t>
            </a:r>
          </a:p>
          <a:p>
            <a:pPr algn="ctr"/>
            <a:r>
              <a:rPr lang="ru-RU" sz="1100" b="1" i="1" dirty="0" smtClean="0">
                <a:latin typeface="Century Gothic" pitchFamily="34" charset="0"/>
                <a:cs typeface="Times New Roman" pitchFamily="18" charset="0"/>
              </a:rPr>
              <a:t>+65,7 </a:t>
            </a:r>
            <a:r>
              <a:rPr lang="ru-RU" sz="1100" b="1" dirty="0" smtClean="0">
                <a:latin typeface="Century Gothic" pitchFamily="34" charset="0"/>
                <a:cs typeface="Times New Roman" pitchFamily="18" charset="0"/>
              </a:rPr>
              <a:t>млн. руб</a:t>
            </a:r>
            <a:r>
              <a:rPr lang="ru-RU" sz="1100" b="1" i="1" dirty="0" smtClean="0">
                <a:latin typeface="Century Gothic" pitchFamily="34" charset="0"/>
                <a:cs typeface="Times New Roman" pitchFamily="18" charset="0"/>
              </a:rPr>
              <a:t>.</a:t>
            </a:r>
            <a:endParaRPr lang="ru-RU" sz="1100" b="1" i="1" dirty="0"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07456" y="3038421"/>
            <a:ext cx="12144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i="1" dirty="0" smtClean="0">
                <a:solidFill>
                  <a:schemeClr val="accent6"/>
                </a:solidFill>
                <a:latin typeface="Century Gothic" pitchFamily="34" charset="0"/>
                <a:cs typeface="Times New Roman" pitchFamily="18" charset="0"/>
              </a:rPr>
              <a:t>+6,9</a:t>
            </a:r>
            <a:r>
              <a:rPr lang="ru-RU" sz="1100" b="1" i="1" dirty="0" smtClean="0">
                <a:latin typeface="Century Gothic" pitchFamily="34" charset="0"/>
                <a:cs typeface="Times New Roman" pitchFamily="18" charset="0"/>
              </a:rPr>
              <a:t>%</a:t>
            </a:r>
          </a:p>
          <a:p>
            <a:pPr algn="ctr"/>
            <a:r>
              <a:rPr lang="ru-RU" sz="1100" b="1" i="1" dirty="0" smtClean="0">
                <a:latin typeface="Century Gothic" pitchFamily="34" charset="0"/>
                <a:cs typeface="Times New Roman" pitchFamily="18" charset="0"/>
              </a:rPr>
              <a:t>+47,3 </a:t>
            </a:r>
            <a:r>
              <a:rPr lang="ru-RU" sz="1100" b="1" dirty="0" smtClean="0">
                <a:latin typeface="Century Gothic" pitchFamily="34" charset="0"/>
                <a:cs typeface="Times New Roman" pitchFamily="18" charset="0"/>
              </a:rPr>
              <a:t>млн. руб</a:t>
            </a:r>
            <a:r>
              <a:rPr lang="ru-RU" sz="1100" b="1" i="1" dirty="0" smtClean="0">
                <a:latin typeface="Century Gothic" pitchFamily="34" charset="0"/>
                <a:cs typeface="Times New Roman" pitchFamily="18" charset="0"/>
              </a:rPr>
              <a:t>.</a:t>
            </a:r>
            <a:endParaRPr lang="ru-RU" sz="1100" b="1" i="1" dirty="0"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16394" name="Text Box 4"/>
          <p:cNvSpPr txBox="1">
            <a:spLocks noChangeArrowheads="1"/>
          </p:cNvSpPr>
          <p:nvPr/>
        </p:nvSpPr>
        <p:spPr bwMode="auto">
          <a:xfrm>
            <a:off x="357158" y="285728"/>
            <a:ext cx="8715404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cap="all" dirty="0" smtClean="0">
                <a:solidFill>
                  <a:srgbClr val="231D4C"/>
                </a:solidFill>
                <a:latin typeface="Century Gothic" pitchFamily="34" charset="0"/>
                <a:cs typeface="Times New Roman" pitchFamily="18" charset="0"/>
              </a:rPr>
              <a:t>Динамика поступления налоговых </a:t>
            </a:r>
            <a:r>
              <a:rPr lang="ru-RU" sz="2000" b="1" cap="all" dirty="0">
                <a:solidFill>
                  <a:srgbClr val="231D4C"/>
                </a:solidFill>
                <a:latin typeface="Century Gothic" pitchFamily="34" charset="0"/>
                <a:cs typeface="Times New Roman" pitchFamily="18" charset="0"/>
              </a:rPr>
              <a:t>и неналоговых </a:t>
            </a:r>
            <a:r>
              <a:rPr lang="ru-RU" sz="2000" b="1" cap="all" dirty="0" smtClean="0">
                <a:solidFill>
                  <a:srgbClr val="231D4C"/>
                </a:solidFill>
                <a:latin typeface="Century Gothic" pitchFamily="34" charset="0"/>
                <a:cs typeface="Times New Roman" pitchFamily="18" charset="0"/>
              </a:rPr>
              <a:t>доходов бюджета за период с 2015 по 2019 гг. </a:t>
            </a:r>
          </a:p>
          <a:p>
            <a:pPr algn="ctr"/>
            <a:r>
              <a:rPr lang="ru-RU" sz="2000" b="1" cap="all" dirty="0" smtClean="0">
                <a:solidFill>
                  <a:srgbClr val="231D4C"/>
                </a:solidFill>
                <a:latin typeface="Century Gothic" pitchFamily="34" charset="0"/>
                <a:cs typeface="Times New Roman" pitchFamily="18" charset="0"/>
              </a:rPr>
              <a:t>и план на 2020 г. </a:t>
            </a:r>
            <a:endParaRPr lang="ru-RU" sz="2000" b="1" cap="all" dirty="0">
              <a:solidFill>
                <a:srgbClr val="231D4C"/>
              </a:solidFill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16395" name="Text Box 3"/>
          <p:cNvSpPr txBox="1">
            <a:spLocks noChangeArrowheads="1"/>
          </p:cNvSpPr>
          <p:nvPr/>
        </p:nvSpPr>
        <p:spPr bwMode="auto">
          <a:xfrm>
            <a:off x="7822421" y="1132114"/>
            <a:ext cx="1143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млн. руб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Century Gothic" pitchFamily="34" charset="0"/>
              </a:rPr>
              <a:t>.</a:t>
            </a:r>
          </a:p>
        </p:txBody>
      </p:sp>
      <p:sp>
        <p:nvSpPr>
          <p:cNvPr id="12" name="Прямая со стрелкой 11"/>
          <p:cNvSpPr/>
          <p:nvPr/>
        </p:nvSpPr>
        <p:spPr>
          <a:xfrm flipV="1">
            <a:off x="3131840" y="3311841"/>
            <a:ext cx="654342" cy="477198"/>
          </a:xfrm>
          <a:prstGeom prst="straightConnector1">
            <a:avLst/>
          </a:prstGeom>
          <a:ln>
            <a:tailEnd type="stealt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>
              <a:latin typeface="Century Gothic" pitchFamily="34" charset="0"/>
            </a:endParaRPr>
          </a:p>
        </p:txBody>
      </p:sp>
      <p:sp>
        <p:nvSpPr>
          <p:cNvPr id="15" name="Прямая со стрелкой 14"/>
          <p:cNvSpPr/>
          <p:nvPr/>
        </p:nvSpPr>
        <p:spPr>
          <a:xfrm flipV="1">
            <a:off x="4427984" y="2617581"/>
            <a:ext cx="715520" cy="694260"/>
          </a:xfrm>
          <a:prstGeom prst="straightConnector1">
            <a:avLst/>
          </a:prstGeom>
          <a:ln>
            <a:tailEnd type="stealt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>
              <a:latin typeface="Century Gothic" pitchFamily="34" charset="0"/>
            </a:endParaRPr>
          </a:p>
        </p:txBody>
      </p:sp>
      <p:sp>
        <p:nvSpPr>
          <p:cNvPr id="16" name="Прямая со стрелкой 15"/>
          <p:cNvSpPr/>
          <p:nvPr/>
        </p:nvSpPr>
        <p:spPr>
          <a:xfrm flipV="1">
            <a:off x="5749586" y="2060847"/>
            <a:ext cx="694622" cy="556734"/>
          </a:xfrm>
          <a:prstGeom prst="straightConnector1">
            <a:avLst/>
          </a:prstGeom>
          <a:ln>
            <a:tailEnd type="stealt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>
              <a:latin typeface="Century Gothic" pitchFamily="34" charset="0"/>
            </a:endParaRPr>
          </a:p>
        </p:txBody>
      </p:sp>
      <p:sp>
        <p:nvSpPr>
          <p:cNvPr id="17" name="Прямая со стрелкой 16"/>
          <p:cNvSpPr/>
          <p:nvPr/>
        </p:nvSpPr>
        <p:spPr>
          <a:xfrm flipV="1">
            <a:off x="1763688" y="3789040"/>
            <a:ext cx="720079" cy="72008"/>
          </a:xfrm>
          <a:prstGeom prst="straightConnector1">
            <a:avLst/>
          </a:prstGeom>
          <a:ln>
            <a:tailEnd type="stealt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>
              <a:ln>
                <a:solidFill>
                  <a:schemeClr val="accent1"/>
                </a:solidFill>
              </a:ln>
              <a:latin typeface="Century Gothic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53136" y="3207474"/>
            <a:ext cx="12144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i="1" dirty="0" smtClean="0">
                <a:solidFill>
                  <a:schemeClr val="accent6"/>
                </a:solidFill>
                <a:latin typeface="Century Gothic" pitchFamily="34" charset="0"/>
                <a:cs typeface="Times New Roman" pitchFamily="18" charset="0"/>
              </a:rPr>
              <a:t>+0,1</a:t>
            </a:r>
            <a:r>
              <a:rPr lang="ru-RU" sz="1100" b="1" i="1" dirty="0" smtClean="0">
                <a:latin typeface="Century Gothic" pitchFamily="34" charset="0"/>
                <a:cs typeface="Times New Roman" pitchFamily="18" charset="0"/>
              </a:rPr>
              <a:t>%</a:t>
            </a:r>
          </a:p>
          <a:p>
            <a:pPr algn="ctr"/>
            <a:r>
              <a:rPr lang="ru-RU" sz="1100" b="1" i="1" dirty="0" smtClean="0">
                <a:latin typeface="Century Gothic" pitchFamily="34" charset="0"/>
                <a:cs typeface="Times New Roman" pitchFamily="18" charset="0"/>
              </a:rPr>
              <a:t>+0,3</a:t>
            </a:r>
            <a:r>
              <a:rPr lang="ru-RU" sz="1100" b="1" dirty="0" smtClean="0">
                <a:latin typeface="Century Gothic" pitchFamily="34" charset="0"/>
                <a:cs typeface="Times New Roman" pitchFamily="18" charset="0"/>
              </a:rPr>
              <a:t> млн. </a:t>
            </a:r>
          </a:p>
          <a:p>
            <a:pPr algn="ctr"/>
            <a:r>
              <a:rPr lang="ru-RU" sz="1100" b="1" dirty="0" smtClean="0">
                <a:latin typeface="Century Gothic" pitchFamily="34" charset="0"/>
                <a:cs typeface="Times New Roman" pitchFamily="18" charset="0"/>
              </a:rPr>
              <a:t>руб</a:t>
            </a:r>
            <a:r>
              <a:rPr lang="ru-RU" sz="1100" b="1" i="1" dirty="0" smtClean="0">
                <a:latin typeface="Century Gothic" pitchFamily="34" charset="0"/>
                <a:cs typeface="Times New Roman" pitchFamily="18" charset="0"/>
              </a:rPr>
              <a:t>.</a:t>
            </a:r>
            <a:endParaRPr lang="ru-RU" sz="1100" b="1" i="1" dirty="0">
              <a:latin typeface="Century Gothic" pitchFamily="34" charset="0"/>
              <a:cs typeface="Times New Roman" pitchFamily="18" charset="0"/>
            </a:endParaRPr>
          </a:p>
        </p:txBody>
      </p:sp>
      <p:pic>
        <p:nvPicPr>
          <p:cNvPr id="22" name="Рисунок 21" descr="111111111111111111.png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501058" y="5886450"/>
            <a:ext cx="642942" cy="971550"/>
          </a:xfrm>
          <a:prstGeom prst="rect">
            <a:avLst/>
          </a:prstGeom>
        </p:spPr>
      </p:pic>
      <p:sp>
        <p:nvSpPr>
          <p:cNvPr id="23" name="Нижний колонтитул 40"/>
          <p:cNvSpPr txBox="1">
            <a:spLocks/>
          </p:cNvSpPr>
          <p:nvPr/>
        </p:nvSpPr>
        <p:spPr>
          <a:xfrm>
            <a:off x="8501090" y="6492875"/>
            <a:ext cx="642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itchFamily="34" charset="0"/>
              </a:rPr>
              <a:t>6</a:t>
            </a: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24" name="Прямая со стрелкой 23"/>
          <p:cNvSpPr/>
          <p:nvPr/>
        </p:nvSpPr>
        <p:spPr>
          <a:xfrm flipV="1">
            <a:off x="7092280" y="1665375"/>
            <a:ext cx="734384" cy="364426"/>
          </a:xfrm>
          <a:prstGeom prst="straightConnector1">
            <a:avLst/>
          </a:prstGeom>
          <a:ln>
            <a:tailEnd type="stealt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>
              <a:ln>
                <a:solidFill>
                  <a:schemeClr val="accent1"/>
                </a:solidFill>
              </a:ln>
              <a:latin typeface="Century Gothic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43504" y="1886517"/>
            <a:ext cx="12144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i="1" dirty="0" smtClean="0">
                <a:solidFill>
                  <a:schemeClr val="accent6"/>
                </a:solidFill>
                <a:latin typeface="Century Gothic" pitchFamily="34" charset="0"/>
                <a:cs typeface="Times New Roman" pitchFamily="18" charset="0"/>
              </a:rPr>
              <a:t>+6,7</a:t>
            </a:r>
            <a:r>
              <a:rPr lang="ru-RU" sz="1100" b="1" i="1" dirty="0" smtClean="0">
                <a:latin typeface="Century Gothic" pitchFamily="34" charset="0"/>
                <a:cs typeface="Times New Roman" pitchFamily="18" charset="0"/>
              </a:rPr>
              <a:t>%</a:t>
            </a:r>
          </a:p>
          <a:p>
            <a:pPr algn="ctr"/>
            <a:r>
              <a:rPr lang="ru-RU" sz="1100" b="1" i="1" dirty="0" smtClean="0">
                <a:latin typeface="Century Gothic" pitchFamily="34" charset="0"/>
                <a:cs typeface="Times New Roman" pitchFamily="18" charset="0"/>
              </a:rPr>
              <a:t>+53,5 </a:t>
            </a:r>
            <a:r>
              <a:rPr lang="ru-RU" sz="1100" b="1" dirty="0" smtClean="0">
                <a:latin typeface="Century Gothic" pitchFamily="34" charset="0"/>
                <a:cs typeface="Times New Roman" pitchFamily="18" charset="0"/>
              </a:rPr>
              <a:t>млн. руб</a:t>
            </a:r>
            <a:r>
              <a:rPr lang="ru-RU" sz="1100" b="1" i="1" dirty="0" smtClean="0">
                <a:latin typeface="Century Gothic" pitchFamily="34" charset="0"/>
                <a:cs typeface="Times New Roman" pitchFamily="18" charset="0"/>
              </a:rPr>
              <a:t>.</a:t>
            </a:r>
            <a:endParaRPr lang="ru-RU" sz="1100" b="1" i="1" dirty="0"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44208" y="1380239"/>
            <a:ext cx="12144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i="1" dirty="0" smtClean="0">
                <a:solidFill>
                  <a:schemeClr val="accent6"/>
                </a:solidFill>
                <a:latin typeface="Century Gothic" pitchFamily="34" charset="0"/>
                <a:cs typeface="Times New Roman" pitchFamily="18" charset="0"/>
              </a:rPr>
              <a:t>+4,3</a:t>
            </a:r>
            <a:r>
              <a:rPr lang="ru-RU" sz="1100" b="1" i="1" dirty="0" smtClean="0">
                <a:latin typeface="Century Gothic" pitchFamily="34" charset="0"/>
                <a:cs typeface="Times New Roman" pitchFamily="18" charset="0"/>
              </a:rPr>
              <a:t>%</a:t>
            </a:r>
          </a:p>
          <a:p>
            <a:pPr algn="ctr"/>
            <a:r>
              <a:rPr lang="ru-RU" sz="1100" b="1" i="1" dirty="0" smtClean="0">
                <a:latin typeface="Century Gothic" pitchFamily="34" charset="0"/>
                <a:cs typeface="Times New Roman" pitchFamily="18" charset="0"/>
              </a:rPr>
              <a:t>+36,7 </a:t>
            </a:r>
            <a:r>
              <a:rPr lang="ru-RU" sz="1100" b="1" dirty="0" smtClean="0">
                <a:latin typeface="Century Gothic" pitchFamily="34" charset="0"/>
                <a:cs typeface="Times New Roman" pitchFamily="18" charset="0"/>
              </a:rPr>
              <a:t>млн. руб</a:t>
            </a:r>
            <a:r>
              <a:rPr lang="ru-RU" sz="1100" b="1" i="1" dirty="0" smtClean="0">
                <a:latin typeface="Century Gothic" pitchFamily="34" charset="0"/>
                <a:cs typeface="Times New Roman" pitchFamily="18" charset="0"/>
              </a:rPr>
              <a:t>.</a:t>
            </a:r>
            <a:endParaRPr lang="ru-RU" sz="1100" b="1" i="1" dirty="0">
              <a:latin typeface="Century Gothic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145"/>
          <p:cNvSpPr>
            <a:spLocks noChangeArrowheads="1"/>
          </p:cNvSpPr>
          <p:nvPr/>
        </p:nvSpPr>
        <p:spPr bwMode="auto">
          <a:xfrm>
            <a:off x="250825" y="285728"/>
            <a:ext cx="8678893" cy="928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ru-RU" b="1" cap="all" dirty="0" smtClean="0">
                <a:solidFill>
                  <a:srgbClr val="231D4C"/>
                </a:solidFill>
                <a:latin typeface="Century Gothic" pitchFamily="34" charset="0"/>
              </a:rPr>
              <a:t>ИСПОЛНЕНИЕ НАЛОГОВЫХ и НЕНАЛОГОВЫХ ДОХОДОВ бюджета ЗА 2019 ГОД  </a:t>
            </a:r>
            <a:r>
              <a:rPr lang="ru-RU" b="1" dirty="0" smtClean="0">
                <a:solidFill>
                  <a:srgbClr val="231D4C"/>
                </a:solidFill>
                <a:latin typeface="Century Gothic" pitchFamily="34" charset="0"/>
              </a:rPr>
              <a:t>в разрезе основных источников</a:t>
            </a:r>
            <a:endParaRPr lang="ru-RU" sz="2400" b="1" cap="all" dirty="0">
              <a:solidFill>
                <a:srgbClr val="231D4C"/>
              </a:solidFill>
              <a:latin typeface="Century Gothic" pitchFamily="34" charset="0"/>
            </a:endParaRPr>
          </a:p>
        </p:txBody>
      </p:sp>
      <p:sp>
        <p:nvSpPr>
          <p:cNvPr id="3078" name="Text Box 190"/>
          <p:cNvSpPr txBox="1">
            <a:spLocks noChangeArrowheads="1"/>
          </p:cNvSpPr>
          <p:nvPr/>
        </p:nvSpPr>
        <p:spPr bwMode="auto">
          <a:xfrm>
            <a:off x="7643834" y="1214422"/>
            <a:ext cx="143827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dirty="0" smtClean="0">
                <a:latin typeface="Century Gothic" pitchFamily="34" charset="0"/>
              </a:rPr>
              <a:t>млн. рублей</a:t>
            </a:r>
            <a:endParaRPr lang="ru-RU" sz="1400" dirty="0">
              <a:latin typeface="Century Gothic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/>
          </p:nvPr>
        </p:nvGraphicFramePr>
        <p:xfrm>
          <a:off x="357158" y="1500174"/>
          <a:ext cx="8501122" cy="472502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421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31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31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31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92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088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426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ДОХОДЫ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Отчет за </a:t>
                      </a:r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2018</a:t>
                      </a: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год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2019</a:t>
                      </a: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 год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Рост 2019/2018, %     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99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план (</a:t>
                      </a:r>
                      <a:r>
                        <a:rPr lang="ru-RU" sz="1400" u="none" strike="noStrike" dirty="0" err="1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уточн</a:t>
                      </a: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.)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отчет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% исп.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65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Налог на доходы физических лиц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491,5</a:t>
                      </a:r>
                      <a:endParaRPr lang="ru-RU" sz="1400" dirty="0">
                        <a:solidFill>
                          <a:schemeClr val="tx1"/>
                        </a:solidFill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503,3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cs typeface="Times New Roman" pitchFamily="18" charset="0"/>
                        </a:rPr>
                        <a:t>507,9</a:t>
                      </a:r>
                      <a:endParaRPr lang="ru-RU" sz="1400" dirty="0">
                        <a:solidFill>
                          <a:schemeClr val="tx1"/>
                        </a:solidFill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100,9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103,3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73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Единый налог на вмененный доход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cs typeface="+mn-cs"/>
                        </a:rPr>
                        <a:t>71,1</a:t>
                      </a:r>
                      <a:endParaRPr lang="ru-RU" sz="1400" dirty="0">
                        <a:solidFill>
                          <a:schemeClr val="tx1"/>
                        </a:solidFill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78,8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cs typeface="Times New Roman" pitchFamily="18" charset="0"/>
                        </a:rPr>
                        <a:t>79,0</a:t>
                      </a:r>
                      <a:endParaRPr lang="ru-RU" sz="1400" dirty="0">
                        <a:solidFill>
                          <a:schemeClr val="tx1"/>
                        </a:solidFill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100,3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111,1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139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Налог на имущество физических лиц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cs typeface="+mn-cs"/>
                        </a:rPr>
                        <a:t>21,7</a:t>
                      </a:r>
                      <a:endParaRPr lang="ru-RU" sz="1400" dirty="0">
                        <a:solidFill>
                          <a:schemeClr val="tx1"/>
                        </a:solidFill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25,4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cs typeface="Times New Roman" pitchFamily="18" charset="0"/>
                        </a:rPr>
                        <a:t>25,5</a:t>
                      </a:r>
                      <a:endParaRPr lang="ru-RU" sz="1400" dirty="0">
                        <a:solidFill>
                          <a:schemeClr val="tx1"/>
                        </a:solidFill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100,7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117,9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065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Земельный налог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cs typeface="+mn-cs"/>
                        </a:rPr>
                        <a:t>80,6</a:t>
                      </a:r>
                      <a:endParaRPr lang="ru-RU" sz="1400" dirty="0">
                        <a:solidFill>
                          <a:schemeClr val="tx1"/>
                        </a:solidFill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79,6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cs typeface="Times New Roman" pitchFamily="18" charset="0"/>
                        </a:rPr>
                        <a:t>80,6</a:t>
                      </a:r>
                      <a:endParaRPr lang="ru-RU" sz="1400" dirty="0">
                        <a:solidFill>
                          <a:schemeClr val="tx1"/>
                        </a:solidFill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101,2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065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Государственная пошлина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cs typeface="+mn-cs"/>
                        </a:rPr>
                        <a:t>30,7</a:t>
                      </a:r>
                      <a:endParaRPr lang="ru-RU" sz="1400" dirty="0">
                        <a:solidFill>
                          <a:schemeClr val="tx1"/>
                        </a:solidFill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37,5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cs typeface="Times New Roman" pitchFamily="18" charset="0"/>
                        </a:rPr>
                        <a:t>37,7</a:t>
                      </a:r>
                      <a:endParaRPr lang="ru-RU" sz="1400" dirty="0">
                        <a:solidFill>
                          <a:schemeClr val="tx1"/>
                        </a:solidFill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100,4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122,8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929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Доходы от использования муниципальной собственности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cs typeface="+mn-cs"/>
                        </a:rPr>
                        <a:t>38,2</a:t>
                      </a:r>
                      <a:endParaRPr lang="ru-RU" sz="1400" dirty="0">
                        <a:solidFill>
                          <a:schemeClr val="tx1"/>
                        </a:solidFill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30,0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cs typeface="Times New Roman" pitchFamily="18" charset="0"/>
                        </a:rPr>
                        <a:t>30,5</a:t>
                      </a:r>
                      <a:endParaRPr lang="ru-RU" sz="1400" dirty="0">
                        <a:solidFill>
                          <a:schemeClr val="tx1"/>
                        </a:solidFill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101,4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80,0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929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Доходы от продажи имущества и земли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cs typeface="+mn-cs"/>
                        </a:rPr>
                        <a:t>22,0</a:t>
                      </a:r>
                      <a:endParaRPr lang="ru-RU" sz="1400" dirty="0">
                        <a:solidFill>
                          <a:schemeClr val="tx1"/>
                        </a:solidFill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11,2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cs typeface="Times New Roman" pitchFamily="18" charset="0"/>
                        </a:rPr>
                        <a:t>11,3</a:t>
                      </a:r>
                      <a:endParaRPr lang="ru-RU" sz="1400" dirty="0">
                        <a:solidFill>
                          <a:schemeClr val="tx1"/>
                        </a:solidFill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100,1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51,1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006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Штрафные санкции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cs typeface="Times New Roman" pitchFamily="18" charset="0"/>
                        </a:rPr>
                        <a:t>23,7</a:t>
                      </a:r>
                      <a:endParaRPr lang="ru-RU" sz="1400" dirty="0">
                        <a:solidFill>
                          <a:schemeClr val="tx1"/>
                        </a:solidFill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32,3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cs typeface="Times New Roman" pitchFamily="18" charset="0"/>
                        </a:rPr>
                        <a:t>32,4</a:t>
                      </a:r>
                      <a:endParaRPr lang="ru-RU" sz="1400" dirty="0">
                        <a:solidFill>
                          <a:schemeClr val="tx1"/>
                        </a:solidFill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100,4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136,7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006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ИТОГО налоговых и неналоговых доходов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cs typeface="+mn-cs"/>
                        </a:rPr>
                        <a:t>796,2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842,3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cs typeface="Times New Roman" pitchFamily="18" charset="0"/>
                        </a:rPr>
                        <a:t>849,7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100,9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106,7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8" name="Рисунок 7" descr="111111111111111111.png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542636" y="5949280"/>
            <a:ext cx="601363" cy="908720"/>
          </a:xfrm>
          <a:prstGeom prst="rect">
            <a:avLst/>
          </a:prstGeom>
        </p:spPr>
      </p:pic>
      <p:sp>
        <p:nvSpPr>
          <p:cNvPr id="9" name="Нижний колонтитул 40"/>
          <p:cNvSpPr txBox="1">
            <a:spLocks/>
          </p:cNvSpPr>
          <p:nvPr/>
        </p:nvSpPr>
        <p:spPr>
          <a:xfrm>
            <a:off x="8501090" y="6492875"/>
            <a:ext cx="642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82882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987" y="471252"/>
            <a:ext cx="2908300" cy="5349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Прямоугольник 39"/>
          <p:cNvSpPr/>
          <p:nvPr/>
        </p:nvSpPr>
        <p:spPr>
          <a:xfrm>
            <a:off x="340321" y="4185589"/>
            <a:ext cx="2592288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ctr"/>
            <a:r>
              <a:rPr lang="ru-RU" sz="1600" b="1" dirty="0" smtClean="0">
                <a:solidFill>
                  <a:prstClr val="black"/>
                </a:solidFill>
                <a:latin typeface="Century Gothic" pitchFamily="34" charset="0"/>
              </a:rPr>
              <a:t>Субсидии</a:t>
            </a:r>
            <a:endParaRPr lang="ru-RU" sz="16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215074" y="4143380"/>
            <a:ext cx="2592288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ctr"/>
            <a:r>
              <a:rPr lang="ru-RU" sz="1600" b="1" dirty="0" smtClean="0">
                <a:solidFill>
                  <a:prstClr val="black"/>
                </a:solidFill>
                <a:latin typeface="Century Gothic" pitchFamily="34" charset="0"/>
              </a:rPr>
              <a:t>Субсидии</a:t>
            </a:r>
            <a:endParaRPr lang="ru-RU" sz="16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755576" y="116632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E5E5E5">
                    <a:lumMod val="10000"/>
                  </a:srgbClr>
                </a:solidFill>
                <a:latin typeface="Century Gothic" pitchFamily="34" charset="0"/>
              </a:rPr>
              <a:t>ОБЪЕМ И СТРУКТУРА БЕЗВОЗМЕЗДНЫХ ПОСТУПЛЕНИЙ</a:t>
            </a:r>
            <a:endParaRPr lang="ru-RU" b="1" dirty="0">
              <a:solidFill>
                <a:srgbClr val="E5E5E5">
                  <a:lumMod val="10000"/>
                </a:srgbClr>
              </a:solidFill>
              <a:latin typeface="Century Gothic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176173" y="485963"/>
            <a:ext cx="2884948" cy="5334473"/>
          </a:xfrm>
          <a:prstGeom prst="rect">
            <a:avLst/>
          </a:prstGeom>
          <a:noFill/>
          <a:ln>
            <a:solidFill>
              <a:schemeClr val="accent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 rot="16200000">
            <a:off x="-353381" y="2286546"/>
            <a:ext cx="16946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5C6F7E">
                    <a:lumMod val="60000"/>
                    <a:lumOff val="40000"/>
                  </a:srgbClr>
                </a:solidFill>
                <a:latin typeface="Century Gothic" pitchFamily="34" charset="0"/>
              </a:rPr>
              <a:t>201</a:t>
            </a:r>
            <a:r>
              <a:rPr lang="ru-RU" sz="2800" b="1" dirty="0" smtClean="0">
                <a:solidFill>
                  <a:srgbClr val="5C6F7E">
                    <a:lumMod val="60000"/>
                    <a:lumOff val="40000"/>
                  </a:srgbClr>
                </a:solidFill>
                <a:latin typeface="Century Gothic" pitchFamily="34" charset="0"/>
              </a:rPr>
              <a:t>7</a:t>
            </a:r>
            <a:r>
              <a:rPr lang="en-US" sz="2800" b="1" dirty="0" smtClean="0">
                <a:solidFill>
                  <a:srgbClr val="5C6F7E">
                    <a:lumMod val="60000"/>
                    <a:lumOff val="40000"/>
                  </a:srgbClr>
                </a:solidFill>
                <a:latin typeface="Century Gothic" pitchFamily="34" charset="0"/>
              </a:rPr>
              <a:t> </a:t>
            </a:r>
            <a:r>
              <a:rPr lang="ru-RU" sz="2800" b="1" dirty="0" smtClean="0">
                <a:solidFill>
                  <a:srgbClr val="5C6F7E">
                    <a:lumMod val="60000"/>
                    <a:lumOff val="40000"/>
                  </a:srgbClr>
                </a:solidFill>
                <a:latin typeface="Century Gothic" pitchFamily="34" charset="0"/>
              </a:rPr>
              <a:t>год</a:t>
            </a:r>
            <a:endParaRPr lang="ru-RU" sz="2800" b="1" dirty="0">
              <a:solidFill>
                <a:srgbClr val="5C6F7E">
                  <a:lumMod val="60000"/>
                  <a:lumOff val="40000"/>
                </a:srgbClr>
              </a:solidFill>
              <a:latin typeface="Century Gothic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232356" y="548681"/>
            <a:ext cx="3033617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3AF4B"/>
                </a:solidFill>
                <a:latin typeface="Century Gothic" pitchFamily="34" charset="0"/>
              </a:rPr>
              <a:t>2 013 885,1</a:t>
            </a:r>
          </a:p>
          <a:p>
            <a:r>
              <a:rPr lang="ru-RU" sz="1050" dirty="0" smtClean="0">
                <a:solidFill>
                  <a:prstClr val="black"/>
                </a:solidFill>
                <a:latin typeface="Century Gothic" pitchFamily="34" charset="0"/>
              </a:rPr>
              <a:t>тыс.рублей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</a:rPr>
              <a:t>- всего безвозмездных поступлений</a:t>
            </a:r>
          </a:p>
          <a:p>
            <a:r>
              <a:rPr lang="ru-RU" sz="1100" dirty="0" smtClean="0">
                <a:solidFill>
                  <a:prstClr val="black"/>
                </a:solidFill>
                <a:latin typeface="Century Gothic" pitchFamily="34" charset="0"/>
              </a:rPr>
              <a:t>Это составляет </a:t>
            </a:r>
            <a:r>
              <a:rPr lang="ru-RU" sz="1400" b="1" dirty="0" smtClean="0">
                <a:solidFill>
                  <a:prstClr val="black"/>
                </a:solidFill>
                <a:latin typeface="Century Gothic" pitchFamily="34" charset="0"/>
              </a:rPr>
              <a:t>73,4%</a:t>
            </a:r>
            <a:r>
              <a:rPr lang="ru-RU" sz="1100" dirty="0" smtClean="0">
                <a:solidFill>
                  <a:prstClr val="black"/>
                </a:solidFill>
                <a:latin typeface="Century Gothic" pitchFamily="34" charset="0"/>
              </a:rPr>
              <a:t> в общем объеме доходов</a:t>
            </a:r>
            <a:endParaRPr lang="ru-RU" sz="11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40321" y="3643314"/>
            <a:ext cx="2592288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ctr"/>
            <a:r>
              <a:rPr lang="ru-RU" sz="1600" b="1" dirty="0" smtClean="0">
                <a:solidFill>
                  <a:prstClr val="black"/>
                </a:solidFill>
                <a:latin typeface="Century Gothic" pitchFamily="34" charset="0"/>
              </a:rPr>
              <a:t>Дотации</a:t>
            </a:r>
            <a:endParaRPr lang="ru-RU" sz="16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445402" y="4191014"/>
            <a:ext cx="12144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prstClr val="black"/>
                </a:solidFill>
                <a:latin typeface="Century Gothic" pitchFamily="34" charset="0"/>
              </a:rPr>
              <a:t>193 346,6 </a:t>
            </a:r>
            <a:r>
              <a:rPr lang="ru-RU" sz="800" dirty="0" smtClean="0">
                <a:solidFill>
                  <a:prstClr val="black"/>
                </a:solidFill>
                <a:latin typeface="Century Gothic" pitchFamily="34" charset="0"/>
              </a:rPr>
              <a:t>тыс. рублей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ru-RU" sz="14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420857" y="3620160"/>
            <a:ext cx="10715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prstClr val="black"/>
                </a:solidFill>
                <a:latin typeface="Century Gothic" pitchFamily="34" charset="0"/>
              </a:rPr>
              <a:t>41 123,1</a:t>
            </a:r>
          </a:p>
          <a:p>
            <a:pPr algn="ctr"/>
            <a:r>
              <a:rPr lang="ru-RU" sz="800" dirty="0" smtClean="0">
                <a:solidFill>
                  <a:prstClr val="black"/>
                </a:solidFill>
                <a:latin typeface="Century Gothic" pitchFamily="34" charset="0"/>
              </a:rPr>
              <a:t>тыс.рублей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ru-RU" sz="14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graphicFrame>
        <p:nvGraphicFramePr>
          <p:cNvPr id="120" name="Диаграмма 119"/>
          <p:cNvGraphicFramePr/>
          <p:nvPr>
            <p:extLst>
              <p:ext uri="{D42A27DB-BD31-4B8C-83A1-F6EECF244321}">
                <p14:modId xmlns:p14="http://schemas.microsoft.com/office/powerpoint/2010/main" val="2159443100"/>
              </p:ext>
            </p:extLst>
          </p:nvPr>
        </p:nvGraphicFramePr>
        <p:xfrm>
          <a:off x="682396" y="1484784"/>
          <a:ext cx="2224576" cy="2073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1" name="Прямоугольник 140"/>
          <p:cNvSpPr/>
          <p:nvPr/>
        </p:nvSpPr>
        <p:spPr>
          <a:xfrm rot="16200000">
            <a:off x="2608529" y="2286546"/>
            <a:ext cx="16946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5C6F7E">
                    <a:lumMod val="60000"/>
                    <a:lumOff val="40000"/>
                  </a:srgbClr>
                </a:solidFill>
                <a:latin typeface="Century Gothic" pitchFamily="34" charset="0"/>
              </a:rPr>
              <a:t>20</a:t>
            </a:r>
            <a:r>
              <a:rPr lang="ru-RU" sz="2800" b="1" dirty="0" smtClean="0">
                <a:solidFill>
                  <a:srgbClr val="5C6F7E">
                    <a:lumMod val="60000"/>
                    <a:lumOff val="40000"/>
                  </a:srgbClr>
                </a:solidFill>
                <a:latin typeface="Century Gothic" pitchFamily="34" charset="0"/>
              </a:rPr>
              <a:t>18</a:t>
            </a:r>
            <a:r>
              <a:rPr lang="en-US" sz="2800" b="1" dirty="0" smtClean="0">
                <a:solidFill>
                  <a:srgbClr val="5C6F7E">
                    <a:lumMod val="60000"/>
                    <a:lumOff val="40000"/>
                  </a:srgbClr>
                </a:solidFill>
                <a:latin typeface="Century Gothic" pitchFamily="34" charset="0"/>
              </a:rPr>
              <a:t> </a:t>
            </a:r>
            <a:r>
              <a:rPr lang="ru-RU" sz="2800" b="1" dirty="0" smtClean="0">
                <a:solidFill>
                  <a:srgbClr val="5C6F7E">
                    <a:lumMod val="60000"/>
                    <a:lumOff val="40000"/>
                  </a:srgbClr>
                </a:solidFill>
                <a:latin typeface="Century Gothic" pitchFamily="34" charset="0"/>
              </a:rPr>
              <a:t>год</a:t>
            </a:r>
            <a:endParaRPr lang="ru-RU" sz="2800" b="1" dirty="0">
              <a:solidFill>
                <a:srgbClr val="5C6F7E">
                  <a:lumMod val="60000"/>
                  <a:lumOff val="40000"/>
                </a:srgbClr>
              </a:solidFill>
              <a:latin typeface="Century Gothic" pitchFamily="34" charset="0"/>
            </a:endParaRPr>
          </a:p>
        </p:txBody>
      </p:sp>
      <p:sp>
        <p:nvSpPr>
          <p:cNvPr id="142" name="Прямоугольник 141"/>
          <p:cNvSpPr/>
          <p:nvPr/>
        </p:nvSpPr>
        <p:spPr>
          <a:xfrm>
            <a:off x="6143636" y="595480"/>
            <a:ext cx="285752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92D050"/>
                </a:solidFill>
                <a:latin typeface="Century Gothic" pitchFamily="34" charset="0"/>
              </a:rPr>
              <a:t>2 556 234,5 </a:t>
            </a:r>
            <a:r>
              <a:rPr lang="ru-RU" sz="1050" dirty="0" smtClean="0">
                <a:solidFill>
                  <a:prstClr val="black"/>
                </a:solidFill>
                <a:latin typeface="Century Gothic" pitchFamily="34" charset="0"/>
              </a:rPr>
              <a:t>тыс.рублей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</a:rPr>
              <a:t>- всего безвозмездных поступлений</a:t>
            </a:r>
          </a:p>
          <a:p>
            <a:r>
              <a:rPr lang="ru-RU" sz="1100" dirty="0" smtClean="0">
                <a:solidFill>
                  <a:prstClr val="black"/>
                </a:solidFill>
                <a:latin typeface="Century Gothic" pitchFamily="34" charset="0"/>
              </a:rPr>
              <a:t>Это составляет </a:t>
            </a:r>
            <a:r>
              <a:rPr lang="ru-RU" sz="1400" b="1" dirty="0" smtClean="0">
                <a:solidFill>
                  <a:prstClr val="black"/>
                </a:solidFill>
                <a:latin typeface="Century Gothic" pitchFamily="34" charset="0"/>
              </a:rPr>
              <a:t>75,1%</a:t>
            </a:r>
            <a:r>
              <a:rPr lang="ru-RU" sz="1100" dirty="0" smtClean="0">
                <a:solidFill>
                  <a:prstClr val="black"/>
                </a:solidFill>
                <a:latin typeface="Century Gothic" pitchFamily="34" charset="0"/>
              </a:rPr>
              <a:t> в общем объеме доходов</a:t>
            </a:r>
            <a:endParaRPr lang="ru-RU" sz="11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44" name="Прямоугольник 143"/>
          <p:cNvSpPr/>
          <p:nvPr/>
        </p:nvSpPr>
        <p:spPr>
          <a:xfrm>
            <a:off x="6215074" y="3620160"/>
            <a:ext cx="2592288" cy="4517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ctr"/>
            <a:r>
              <a:rPr lang="ru-RU" sz="1600" b="1" dirty="0" smtClean="0">
                <a:solidFill>
                  <a:prstClr val="black"/>
                </a:solidFill>
                <a:latin typeface="Century Gothic" pitchFamily="34" charset="0"/>
              </a:rPr>
              <a:t>Дотации</a:t>
            </a:r>
            <a:endParaRPr lang="ru-RU" sz="16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54" name="Прямоугольник 153"/>
          <p:cNvSpPr/>
          <p:nvPr/>
        </p:nvSpPr>
        <p:spPr>
          <a:xfrm>
            <a:off x="6286512" y="3571876"/>
            <a:ext cx="10715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prstClr val="black"/>
                </a:solidFill>
                <a:latin typeface="Century Gothic" pitchFamily="34" charset="0"/>
              </a:rPr>
              <a:t>52 317,0 </a:t>
            </a:r>
            <a:r>
              <a:rPr lang="ru-RU" sz="800" dirty="0" smtClean="0">
                <a:solidFill>
                  <a:prstClr val="black"/>
                </a:solidFill>
                <a:latin typeface="Century Gothic" pitchFamily="34" charset="0"/>
              </a:rPr>
              <a:t>тыс. рублей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ru-RU" sz="14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55" name="Прямоугольник 154"/>
          <p:cNvSpPr/>
          <p:nvPr/>
        </p:nvSpPr>
        <p:spPr>
          <a:xfrm>
            <a:off x="6286512" y="4143380"/>
            <a:ext cx="11430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prstClr val="black"/>
                </a:solidFill>
                <a:latin typeface="Century Gothic" pitchFamily="34" charset="0"/>
              </a:rPr>
              <a:t>293 476,6</a:t>
            </a:r>
          </a:p>
          <a:p>
            <a:pPr algn="ctr"/>
            <a:r>
              <a:rPr lang="ru-RU" sz="800" dirty="0" smtClean="0">
                <a:solidFill>
                  <a:prstClr val="black"/>
                </a:solidFill>
                <a:latin typeface="Century Gothic" pitchFamily="34" charset="0"/>
              </a:rPr>
              <a:t>тыс.рублей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ru-RU" sz="14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graphicFrame>
        <p:nvGraphicFramePr>
          <p:cNvPr id="158" name="Диаграмма 157"/>
          <p:cNvGraphicFramePr/>
          <p:nvPr>
            <p:extLst>
              <p:ext uri="{D42A27DB-BD31-4B8C-83A1-F6EECF244321}">
                <p14:modId xmlns:p14="http://schemas.microsoft.com/office/powerpoint/2010/main" val="1668426724"/>
              </p:ext>
            </p:extLst>
          </p:nvPr>
        </p:nvGraphicFramePr>
        <p:xfrm>
          <a:off x="6419462" y="1484784"/>
          <a:ext cx="2724538" cy="2015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37" name="Группа 36"/>
          <p:cNvGrpSpPr/>
          <p:nvPr/>
        </p:nvGrpSpPr>
        <p:grpSpPr>
          <a:xfrm>
            <a:off x="8501058" y="5886450"/>
            <a:ext cx="642942" cy="971550"/>
            <a:chOff x="8501058" y="5886450"/>
            <a:chExt cx="642942" cy="971550"/>
          </a:xfrm>
        </p:grpSpPr>
        <p:pic>
          <p:nvPicPr>
            <p:cNvPr id="80" name="Рисунок 79" descr="111111111111111111.png"/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501058" y="5886450"/>
              <a:ext cx="642942" cy="971550"/>
            </a:xfrm>
            <a:prstGeom prst="rect">
              <a:avLst/>
            </a:prstGeom>
          </p:spPr>
        </p:pic>
        <p:sp>
          <p:nvSpPr>
            <p:cNvPr id="81" name="Нижний колонтитул 40"/>
            <p:cNvSpPr txBox="1">
              <a:spLocks/>
            </p:cNvSpPr>
            <p:nvPr/>
          </p:nvSpPr>
          <p:spPr>
            <a:xfrm>
              <a:off x="8501090" y="6492875"/>
              <a:ext cx="64291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/>
            <a:p>
              <a:pPr algn="ctr">
                <a:defRPr/>
              </a:pPr>
              <a:r>
                <a:rPr lang="ru-RU" sz="1400" b="1" dirty="0" smtClean="0">
                  <a:solidFill>
                    <a:srgbClr val="FFFFFF"/>
                  </a:solidFill>
                  <a:latin typeface="Century Gothic" pitchFamily="34" charset="0"/>
                </a:rPr>
                <a:t>8</a:t>
              </a:r>
            </a:p>
          </p:txBody>
        </p:sp>
      </p:grpSp>
      <p:sp>
        <p:nvSpPr>
          <p:cNvPr id="36" name="Прямоугольник 35"/>
          <p:cNvSpPr/>
          <p:nvPr/>
        </p:nvSpPr>
        <p:spPr>
          <a:xfrm>
            <a:off x="6143636" y="3628700"/>
            <a:ext cx="142876" cy="4432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32030" y="3643314"/>
            <a:ext cx="142876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143636" y="4143380"/>
            <a:ext cx="142876" cy="50006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46309" y="4185187"/>
            <a:ext cx="142876" cy="50006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42844" y="5820436"/>
            <a:ext cx="9001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>
                <a:solidFill>
                  <a:srgbClr val="5C6F7E"/>
                </a:solidFill>
                <a:latin typeface="Century Gothic" pitchFamily="34" charset="0"/>
              </a:rPr>
              <a:t>Субсидии - </a:t>
            </a:r>
            <a:r>
              <a:rPr lang="ru-RU" sz="900" i="1" dirty="0" smtClean="0">
                <a:solidFill>
                  <a:srgbClr val="5C6F7E"/>
                </a:solidFill>
                <a:latin typeface="Century Gothic" pitchFamily="34" charset="0"/>
              </a:rPr>
              <a:t>выплаты потребителям, предоставляемые за счёт государственного или местного бюджета, а также выплаты специальных фондов для юридических и физических лиц, местных органов власти, других государств.</a:t>
            </a:r>
            <a:endParaRPr lang="ru-RU" sz="900" i="1" dirty="0">
              <a:solidFill>
                <a:srgbClr val="5C6F7E"/>
              </a:solidFill>
              <a:latin typeface="Century Gothic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42844" y="6115020"/>
            <a:ext cx="8786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>
                <a:solidFill>
                  <a:srgbClr val="5C6F7E"/>
                </a:solidFill>
                <a:latin typeface="Century Gothic" pitchFamily="34" charset="0"/>
              </a:rPr>
              <a:t>Субвенции - </a:t>
            </a:r>
            <a:r>
              <a:rPr lang="ru-RU" sz="900" i="1" dirty="0" smtClean="0">
                <a:solidFill>
                  <a:srgbClr val="5C6F7E"/>
                </a:solidFill>
                <a:latin typeface="Century Gothic" pitchFamily="34" charset="0"/>
              </a:rPr>
              <a:t>вид денежного пособия местным органам власти со стороны государства, выделяемого на определённый срок на конкретные цели; в отличие от дотации подлежат возврату в случае нецелевого использования или использования не в установленные ранее сроки. </a:t>
            </a:r>
            <a:endParaRPr lang="ru-RU" sz="900" i="1" dirty="0">
              <a:solidFill>
                <a:srgbClr val="5C6F7E"/>
              </a:solidFill>
              <a:latin typeface="Century Gothic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34009" y="6421102"/>
            <a:ext cx="8786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>
                <a:solidFill>
                  <a:srgbClr val="5C6F7E"/>
                </a:solidFill>
                <a:latin typeface="Century Gothic" pitchFamily="34" charset="0"/>
              </a:rPr>
              <a:t>Дотации - </a:t>
            </a:r>
            <a:r>
              <a:rPr lang="ru-RU" sz="900" i="1" dirty="0" smtClean="0">
                <a:solidFill>
                  <a:srgbClr val="5C6F7E"/>
                </a:solidFill>
                <a:latin typeface="Century Gothic" pitchFamily="34" charset="0"/>
              </a:rPr>
              <a:t>межбюджетные трансферты, предоставляемые на безвозмездной и безвозвратной основе без установления направлений и (или) условий их использования.</a:t>
            </a:r>
            <a:endParaRPr lang="ru-RU" sz="900" i="1" dirty="0">
              <a:solidFill>
                <a:srgbClr val="5C6F7E"/>
              </a:solidFill>
              <a:latin typeface="Century Gothic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40321" y="4726461"/>
            <a:ext cx="2592288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ctr"/>
            <a:r>
              <a:rPr lang="ru-RU" sz="1600" b="1" dirty="0" smtClean="0">
                <a:solidFill>
                  <a:prstClr val="black"/>
                </a:solidFill>
                <a:latin typeface="Century Gothic" pitchFamily="34" charset="0"/>
              </a:rPr>
              <a:t>Субвенции</a:t>
            </a:r>
            <a:endParaRPr lang="ru-RU" sz="16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32030" y="4726461"/>
            <a:ext cx="142876" cy="50006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6215074" y="4714884"/>
            <a:ext cx="2592288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ctr"/>
            <a:r>
              <a:rPr lang="ru-RU" sz="1600" b="1" dirty="0" smtClean="0">
                <a:solidFill>
                  <a:prstClr val="black"/>
                </a:solidFill>
                <a:latin typeface="Century Gothic" pitchFamily="34" charset="0"/>
              </a:rPr>
              <a:t>Субвенции</a:t>
            </a:r>
            <a:endParaRPr lang="ru-RU" sz="16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143636" y="4714884"/>
            <a:ext cx="142876" cy="50006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24553" y="4691317"/>
            <a:ext cx="12144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prstClr val="black"/>
                </a:solidFill>
                <a:latin typeface="Century Gothic" pitchFamily="34" charset="0"/>
              </a:rPr>
              <a:t>1 779 365,5 </a:t>
            </a:r>
            <a:r>
              <a:rPr lang="ru-RU" sz="800" dirty="0" smtClean="0">
                <a:solidFill>
                  <a:prstClr val="black"/>
                </a:solidFill>
                <a:latin typeface="Century Gothic" pitchFamily="34" charset="0"/>
              </a:rPr>
              <a:t>тыс. рублей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ru-RU" sz="14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6143636" y="4714884"/>
            <a:ext cx="12144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prstClr val="black"/>
                </a:solidFill>
                <a:latin typeface="Century Gothic" pitchFamily="34" charset="0"/>
              </a:rPr>
              <a:t>2 014 152,4</a:t>
            </a:r>
          </a:p>
          <a:p>
            <a:pPr algn="ctr"/>
            <a:r>
              <a:rPr lang="ru-RU" sz="800" dirty="0" smtClean="0">
                <a:solidFill>
                  <a:prstClr val="black"/>
                </a:solidFill>
                <a:latin typeface="Century Gothic" pitchFamily="34" charset="0"/>
              </a:rPr>
              <a:t>тыс.рублей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ru-RU" sz="14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6055153" y="487125"/>
            <a:ext cx="2843658" cy="5331759"/>
          </a:xfrm>
          <a:prstGeom prst="rect">
            <a:avLst/>
          </a:prstGeom>
          <a:noFill/>
          <a:ln>
            <a:solidFill>
              <a:schemeClr val="accent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3194266" y="550128"/>
            <a:ext cx="2934984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5C6F7E"/>
                </a:solidFill>
                <a:latin typeface="Century Gothic" pitchFamily="34" charset="0"/>
              </a:rPr>
              <a:t>2 373 639,1 </a:t>
            </a:r>
            <a:r>
              <a:rPr lang="ru-RU" sz="1050" dirty="0" err="1" smtClean="0">
                <a:solidFill>
                  <a:prstClr val="black"/>
                </a:solidFill>
                <a:latin typeface="Century Gothic" pitchFamily="34" charset="0"/>
              </a:rPr>
              <a:t>тыс.рублей</a:t>
            </a:r>
            <a:r>
              <a:rPr lang="ru-RU" sz="1200" dirty="0" smtClean="0">
                <a:solidFill>
                  <a:prstClr val="black"/>
                </a:solidFill>
                <a:latin typeface="Century Gothic" pitchFamily="34" charset="0"/>
              </a:rPr>
              <a:t>- всего безвозмездных поступлений</a:t>
            </a:r>
          </a:p>
          <a:p>
            <a:r>
              <a:rPr lang="ru-RU" sz="1100" dirty="0" smtClean="0">
                <a:solidFill>
                  <a:prstClr val="black"/>
                </a:solidFill>
                <a:latin typeface="Century Gothic" pitchFamily="34" charset="0"/>
              </a:rPr>
              <a:t>Это составляет </a:t>
            </a:r>
            <a:r>
              <a:rPr lang="ru-RU" sz="1400" b="1" dirty="0" smtClean="0">
                <a:solidFill>
                  <a:prstClr val="black"/>
                </a:solidFill>
                <a:latin typeface="Century Gothic" pitchFamily="34" charset="0"/>
              </a:rPr>
              <a:t>74,9%</a:t>
            </a:r>
            <a:r>
              <a:rPr lang="ru-RU" sz="1100" dirty="0" smtClean="0">
                <a:solidFill>
                  <a:prstClr val="black"/>
                </a:solidFill>
                <a:latin typeface="Century Gothic" pitchFamily="34" charset="0"/>
              </a:rPr>
              <a:t> в общем объеме доходов</a:t>
            </a:r>
            <a:endParaRPr lang="ru-RU" sz="11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graphicFrame>
        <p:nvGraphicFramePr>
          <p:cNvPr id="59" name="Диаграмма 58"/>
          <p:cNvGraphicFramePr/>
          <p:nvPr>
            <p:extLst>
              <p:ext uri="{D42A27DB-BD31-4B8C-83A1-F6EECF244321}">
                <p14:modId xmlns:p14="http://schemas.microsoft.com/office/powerpoint/2010/main" val="2071543697"/>
              </p:ext>
            </p:extLst>
          </p:nvPr>
        </p:nvGraphicFramePr>
        <p:xfrm>
          <a:off x="3511162" y="1697745"/>
          <a:ext cx="2392986" cy="1857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7" name="Прямоугольник 66"/>
          <p:cNvSpPr/>
          <p:nvPr/>
        </p:nvSpPr>
        <p:spPr>
          <a:xfrm>
            <a:off x="3266992" y="3648078"/>
            <a:ext cx="2592288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ctr"/>
            <a:r>
              <a:rPr lang="ru-RU" sz="1600" b="1" dirty="0" smtClean="0">
                <a:solidFill>
                  <a:prstClr val="black"/>
                </a:solidFill>
                <a:latin typeface="Century Gothic" pitchFamily="34" charset="0"/>
              </a:rPr>
              <a:t>Дотации</a:t>
            </a:r>
            <a:endParaRPr lang="ru-RU" sz="16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3455876" y="3628700"/>
            <a:ext cx="10715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prstClr val="black"/>
                </a:solidFill>
                <a:latin typeface="Century Gothic" pitchFamily="34" charset="0"/>
              </a:rPr>
              <a:t>331 860,1 </a:t>
            </a:r>
            <a:r>
              <a:rPr lang="ru-RU" sz="800" dirty="0" err="1" smtClean="0">
                <a:solidFill>
                  <a:prstClr val="black"/>
                </a:solidFill>
                <a:latin typeface="Century Gothic" pitchFamily="34" charset="0"/>
              </a:rPr>
              <a:t>тыс.рублей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ru-RU" sz="14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3240137" y="3640277"/>
            <a:ext cx="142876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3266992" y="4191014"/>
            <a:ext cx="2592288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ctr"/>
            <a:r>
              <a:rPr lang="ru-RU" sz="1600" b="1" dirty="0" smtClean="0">
                <a:solidFill>
                  <a:prstClr val="black"/>
                </a:solidFill>
                <a:latin typeface="Century Gothic" pitchFamily="34" charset="0"/>
              </a:rPr>
              <a:t>Субсидии</a:t>
            </a:r>
            <a:endParaRPr lang="ru-RU" sz="16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3354458" y="4191014"/>
            <a:ext cx="11430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prstClr val="black"/>
                </a:solidFill>
                <a:latin typeface="Century Gothic" pitchFamily="34" charset="0"/>
              </a:rPr>
              <a:t>223 364,2</a:t>
            </a:r>
          </a:p>
          <a:p>
            <a:pPr algn="ctr"/>
            <a:r>
              <a:rPr lang="ru-RU" sz="800" dirty="0" smtClean="0">
                <a:solidFill>
                  <a:prstClr val="black"/>
                </a:solidFill>
                <a:latin typeface="Century Gothic" pitchFamily="34" charset="0"/>
              </a:rPr>
              <a:t>тыс.рублей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ru-RU" sz="14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3240137" y="4185589"/>
            <a:ext cx="142876" cy="50006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3256862" y="4726635"/>
            <a:ext cx="2592288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ctr"/>
            <a:r>
              <a:rPr lang="ru-RU" sz="1600" b="1" dirty="0" smtClean="0">
                <a:solidFill>
                  <a:prstClr val="black"/>
                </a:solidFill>
                <a:latin typeface="Century Gothic" pitchFamily="34" charset="0"/>
              </a:rPr>
              <a:t>Субвенции</a:t>
            </a:r>
            <a:endParaRPr lang="ru-RU" sz="16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3216978" y="4724667"/>
            <a:ext cx="12144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prstClr val="black"/>
                </a:solidFill>
                <a:latin typeface="Century Gothic" pitchFamily="34" charset="0"/>
              </a:rPr>
              <a:t>1 837 915,5</a:t>
            </a:r>
          </a:p>
          <a:p>
            <a:pPr algn="ctr"/>
            <a:r>
              <a:rPr lang="ru-RU" sz="800" dirty="0" smtClean="0">
                <a:solidFill>
                  <a:prstClr val="black"/>
                </a:solidFill>
                <a:latin typeface="Century Gothic" pitchFamily="34" charset="0"/>
              </a:rPr>
              <a:t>тыс.рублей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ru-RU" sz="14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3240137" y="4740285"/>
            <a:ext cx="142876" cy="50006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 rot="16200000">
            <a:off x="5543513" y="2350136"/>
            <a:ext cx="16946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5C6F7E">
                    <a:lumMod val="60000"/>
                    <a:lumOff val="40000"/>
                  </a:srgbClr>
                </a:solidFill>
                <a:latin typeface="Century Gothic" pitchFamily="34" charset="0"/>
              </a:rPr>
              <a:t>201</a:t>
            </a:r>
            <a:r>
              <a:rPr lang="ru-RU" sz="2800" b="1" dirty="0" smtClean="0">
                <a:solidFill>
                  <a:srgbClr val="5C6F7E">
                    <a:lumMod val="60000"/>
                    <a:lumOff val="40000"/>
                  </a:srgbClr>
                </a:solidFill>
                <a:latin typeface="Century Gothic" pitchFamily="34" charset="0"/>
              </a:rPr>
              <a:t>9</a:t>
            </a:r>
            <a:r>
              <a:rPr lang="en-US" sz="2800" b="1" dirty="0" smtClean="0">
                <a:solidFill>
                  <a:srgbClr val="5C6F7E">
                    <a:lumMod val="60000"/>
                    <a:lumOff val="40000"/>
                  </a:srgbClr>
                </a:solidFill>
                <a:latin typeface="Century Gothic" pitchFamily="34" charset="0"/>
              </a:rPr>
              <a:t> </a:t>
            </a:r>
            <a:r>
              <a:rPr lang="ru-RU" sz="2800" b="1" dirty="0" smtClean="0">
                <a:solidFill>
                  <a:srgbClr val="5C6F7E">
                    <a:lumMod val="60000"/>
                    <a:lumOff val="40000"/>
                  </a:srgbClr>
                </a:solidFill>
                <a:latin typeface="Century Gothic" pitchFamily="34" charset="0"/>
              </a:rPr>
              <a:t>год</a:t>
            </a:r>
            <a:endParaRPr lang="ru-RU" sz="2800" b="1" dirty="0">
              <a:solidFill>
                <a:srgbClr val="5C6F7E">
                  <a:lumMod val="60000"/>
                  <a:lumOff val="40000"/>
                </a:srgbClr>
              </a:solidFill>
              <a:latin typeface="Century Gothic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58692" y="5257197"/>
            <a:ext cx="2592288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ctr"/>
            <a:r>
              <a:rPr lang="ru-RU" sz="1600" b="1" dirty="0" smtClean="0">
                <a:solidFill>
                  <a:prstClr val="black"/>
                </a:solidFill>
                <a:latin typeface="Century Gothic" pitchFamily="34" charset="0"/>
              </a:rPr>
              <a:t>Иные МБТ</a:t>
            </a:r>
            <a:endParaRPr lang="ru-RU" sz="16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340321" y="5235050"/>
            <a:ext cx="142876" cy="50006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4895" y="5226527"/>
            <a:ext cx="9042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Century Gothic" panose="020B0502020202020204" pitchFamily="34" charset="0"/>
              </a:rPr>
              <a:t>50,0 </a:t>
            </a:r>
          </a:p>
          <a:p>
            <a:r>
              <a:rPr lang="ru-RU" sz="1100" dirty="0" smtClean="0"/>
              <a:t>тыс. рублей</a:t>
            </a:r>
            <a:endParaRPr lang="ru-RU" sz="1100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3256862" y="5256410"/>
            <a:ext cx="2592288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ctr"/>
            <a:r>
              <a:rPr lang="ru-RU" sz="1600" b="1" dirty="0" smtClean="0">
                <a:solidFill>
                  <a:prstClr val="black"/>
                </a:solidFill>
                <a:latin typeface="Century Gothic" pitchFamily="34" charset="0"/>
              </a:rPr>
              <a:t>Иные МБТ</a:t>
            </a:r>
            <a:endParaRPr lang="ru-RU" sz="16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3236872" y="5243566"/>
            <a:ext cx="142876" cy="50006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6180838" y="5243566"/>
            <a:ext cx="2592288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ctr"/>
            <a:r>
              <a:rPr lang="ru-RU" sz="1600" b="1" dirty="0" smtClean="0">
                <a:solidFill>
                  <a:prstClr val="black"/>
                </a:solidFill>
                <a:latin typeface="Century Gothic" pitchFamily="34" charset="0"/>
              </a:rPr>
              <a:t>Иные МБТ</a:t>
            </a:r>
            <a:endParaRPr lang="ru-RU" sz="16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6147022" y="5253681"/>
            <a:ext cx="142876" cy="50006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400076" y="5224208"/>
            <a:ext cx="9042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Century Gothic" panose="020B0502020202020204" pitchFamily="34" charset="0"/>
              </a:rPr>
              <a:t>0,0 </a:t>
            </a:r>
          </a:p>
          <a:p>
            <a:r>
              <a:rPr lang="ru-RU" sz="1100" dirty="0" smtClean="0"/>
              <a:t>тыс. рублей</a:t>
            </a:r>
            <a:endParaRPr lang="ru-RU" sz="1100" dirty="0"/>
          </a:p>
        </p:txBody>
      </p:sp>
      <p:sp>
        <p:nvSpPr>
          <p:cNvPr id="65" name="TextBox 64"/>
          <p:cNvSpPr txBox="1"/>
          <p:nvPr/>
        </p:nvSpPr>
        <p:spPr>
          <a:xfrm>
            <a:off x="6215074" y="5233451"/>
            <a:ext cx="114300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Century Gothic" panose="020B0502020202020204" pitchFamily="34" charset="0"/>
              </a:rPr>
              <a:t>197 860,4 </a:t>
            </a:r>
          </a:p>
          <a:p>
            <a:pPr algn="ctr"/>
            <a:r>
              <a:rPr lang="ru-RU" sz="1100" dirty="0" smtClean="0"/>
              <a:t>тыс. рублей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5705288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7913813"/>
              </p:ext>
            </p:extLst>
          </p:nvPr>
        </p:nvGraphicFramePr>
        <p:xfrm>
          <a:off x="251520" y="1021164"/>
          <a:ext cx="8352928" cy="45183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7158" y="71414"/>
            <a:ext cx="8507412" cy="9048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400" dirty="0" smtClean="0">
                <a:solidFill>
                  <a:srgbClr val="231D4C"/>
                </a:solidFill>
              </a:rPr>
              <a:t>Динамика межбюджетных трансфертов, передаваемых из республиканского бюджета бюджету города Кызыл</a:t>
            </a: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0" y="115888"/>
            <a:ext cx="82296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400" b="1" i="1" kern="0" dirty="0">
                <a:solidFill>
                  <a:srgbClr val="993366"/>
                </a:solidFill>
                <a:latin typeface="Century Gothic" pitchFamily="34" charset="0"/>
              </a:rPr>
              <a:t> </a:t>
            </a:r>
            <a:endParaRPr lang="ru-RU" sz="1600" b="1" i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itchFamily="34" charset="0"/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142844" y="1428736"/>
            <a:ext cx="103586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</a:rPr>
              <a:t>млн. 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</a:rPr>
              <a:t>руб.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5929330"/>
            <a:ext cx="1785950" cy="64294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FFFFFF"/>
                </a:solidFill>
                <a:latin typeface="Century Gothic" pitchFamily="34" charset="0"/>
              </a:rPr>
              <a:t>2018 год</a:t>
            </a:r>
            <a:endParaRPr lang="ru-RU" sz="1600" b="1" dirty="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3438" y="5929330"/>
            <a:ext cx="1857388" cy="64294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FFFFFF"/>
                </a:solidFill>
                <a:latin typeface="Century Gothic" pitchFamily="34" charset="0"/>
              </a:rPr>
              <a:t>2019 год</a:t>
            </a:r>
            <a:endParaRPr lang="ru-RU" sz="1600" b="1" dirty="0">
              <a:solidFill>
                <a:srgbClr val="FFFFFF"/>
              </a:solidFill>
              <a:latin typeface="Century Gothic" pitchFamily="34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8501058" y="5886450"/>
            <a:ext cx="642942" cy="971550"/>
            <a:chOff x="8501058" y="5886450"/>
            <a:chExt cx="642942" cy="971550"/>
          </a:xfrm>
        </p:grpSpPr>
        <p:pic>
          <p:nvPicPr>
            <p:cNvPr id="10" name="Рисунок 9" descr="111111111111111111.png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501058" y="5886450"/>
              <a:ext cx="642942" cy="971550"/>
            </a:xfrm>
            <a:prstGeom prst="rect">
              <a:avLst/>
            </a:prstGeom>
          </p:spPr>
        </p:pic>
        <p:sp>
          <p:nvSpPr>
            <p:cNvPr id="11" name="Нижний колонтитул 40"/>
            <p:cNvSpPr txBox="1">
              <a:spLocks/>
            </p:cNvSpPr>
            <p:nvPr/>
          </p:nvSpPr>
          <p:spPr>
            <a:xfrm>
              <a:off x="8501090" y="6492875"/>
              <a:ext cx="64291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/>
            <a:p>
              <a:pPr algn="ctr">
                <a:defRPr/>
              </a:pPr>
              <a:r>
                <a:rPr lang="ru-RU" sz="1400" b="1" dirty="0" smtClean="0">
                  <a:solidFill>
                    <a:srgbClr val="FFFFFF"/>
                  </a:solidFill>
                  <a:latin typeface="Century Gothic" pitchFamily="34" charset="0"/>
                </a:rPr>
                <a:t>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041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5">
      <a:dk1>
        <a:sysClr val="windowText" lastClr="000000"/>
      </a:dk1>
      <a:lt1>
        <a:srgbClr val="FFFFFF"/>
      </a:lt1>
      <a:dk2>
        <a:srgbClr val="FFF0C9"/>
      </a:dk2>
      <a:lt2>
        <a:srgbClr val="E5E5E5"/>
      </a:lt2>
      <a:accent1>
        <a:srgbClr val="39C183"/>
      </a:accent1>
      <a:accent2>
        <a:srgbClr val="3CB7BA"/>
      </a:accent2>
      <a:accent3>
        <a:srgbClr val="F3AF4B"/>
      </a:accent3>
      <a:accent4>
        <a:srgbClr val="B8A6E4"/>
      </a:accent4>
      <a:accent5>
        <a:srgbClr val="5C6F7E"/>
      </a:accent5>
      <a:accent6>
        <a:srgbClr val="F46872"/>
      </a:accent6>
      <a:hlink>
        <a:srgbClr val="2F3B48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23498</TotalTime>
  <Words>4414</Words>
  <Application>Microsoft Office PowerPoint</Application>
  <PresentationFormat>Экран (4:3)</PresentationFormat>
  <Paragraphs>770</Paragraphs>
  <Slides>35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35</vt:i4>
      </vt:variant>
    </vt:vector>
  </HeadingPairs>
  <TitlesOfParts>
    <vt:vector size="42" baseType="lpstr">
      <vt:lpstr>Arial</vt:lpstr>
      <vt:lpstr>Calibri</vt:lpstr>
      <vt:lpstr>Century Gothic</vt:lpstr>
      <vt:lpstr>Times New Roman</vt:lpstr>
      <vt:lpstr>Wingdings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межбюджетных трансфертов, передаваемых из республиканского бюджета бюджету города Кызыл</vt:lpstr>
      <vt:lpstr>Презентация PowerPoint</vt:lpstr>
      <vt:lpstr>Динамика доли расходов бюджета по источникам финансирования</vt:lpstr>
      <vt:lpstr>Динамика структуры расходов бюджета за 2018-2019 годы</vt:lpstr>
      <vt:lpstr>Презентация PowerPoint</vt:lpstr>
      <vt:lpstr>Презентация PowerPoint</vt:lpstr>
      <vt:lpstr>Презентация PowerPoint</vt:lpstr>
      <vt:lpstr>Презентация PowerPoint</vt:lpstr>
      <vt:lpstr>Муниципальные программы по итогам 2019 года   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«Обеспечение безопасности, общественного порядка и профилактика правонарушений в городском округе «Город Кызыл Республики Тыва» на 2018-2020 годы» - 17 949,8 тыс. рублей</vt:lpstr>
      <vt:lpstr>Создание условий для устойчивого экономического развития городского округа «Город Кызыл» на 2018-2020 годы</vt:lpstr>
      <vt:lpstr>Презентация PowerPoint</vt:lpstr>
      <vt:lpstr>«Обеспечение безопасной среды на территории городского округа «Город Кызыл Республики Тыва» на 2018-2020 годы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Маады БА</dc:creator>
  <cp:lastModifiedBy>User</cp:lastModifiedBy>
  <cp:revision>2537</cp:revision>
  <cp:lastPrinted>2020-04-29T08:57:38Z</cp:lastPrinted>
  <dcterms:modified xsi:type="dcterms:W3CDTF">2020-06-02T07:56:55Z</dcterms:modified>
</cp:coreProperties>
</file>